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7" r:id="rId8"/>
    <p:sldId id="268" r:id="rId9"/>
    <p:sldId id="269" r:id="rId10"/>
    <p:sldId id="262" r:id="rId11"/>
    <p:sldId id="263" r:id="rId12"/>
    <p:sldId id="264" r:id="rId13"/>
    <p:sldId id="265" r:id="rId14"/>
    <p:sldId id="266" r:id="rId1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7C75"/>
    <a:srgbClr val="003A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0B2062-84FF-4B47-AFA8-3E8944CCD85E}" type="datetimeFigureOut">
              <a:rPr lang="pt-BR" smtClean="0"/>
              <a:pPr/>
              <a:t>19/10/2017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21F926-2836-426B-B9F4-94AFF583CEB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400979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5175" cy="34305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363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3965" y="4343218"/>
            <a:ext cx="5028439" cy="411808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5175" cy="34305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638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3965" y="4343218"/>
            <a:ext cx="5028439" cy="411808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7411" name="Text Box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474" y="4343218"/>
            <a:ext cx="5485421" cy="4116627"/>
          </a:xfr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ts val="4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e-DE">
                <a:solidFill>
                  <a:srgbClr val="000000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rPr>
              <a:t>Serviços de saúde voltados para lidar com agudas...</a:t>
            </a:r>
          </a:p>
        </p:txBody>
      </p:sp>
      <p:sp>
        <p:nvSpPr>
          <p:cNvPr id="17412" name="Text Box 3"/>
          <p:cNvSpPr txBox="1">
            <a:spLocks noChangeArrowheads="1"/>
          </p:cNvSpPr>
          <p:nvPr/>
        </p:nvSpPr>
        <p:spPr bwMode="auto">
          <a:xfrm>
            <a:off x="3884350" y="8687896"/>
            <a:ext cx="2972018" cy="456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8903" tIns="41030" rIns="78903" bIns="41030" anchor="b"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r" eaLnBrk="1" hangingPunct="1"/>
            <a:fld id="{F5A3EC00-40F1-46B7-97DE-B6E45EA9C790}" type="slidenum">
              <a:rPr lang="pt-BR" sz="1100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pPr algn="r" eaLnBrk="1" hangingPunct="1"/>
              <a:t>3</a:t>
            </a:fld>
            <a:endParaRPr lang="pt-BR" sz="1100">
              <a:solidFill>
                <a:srgbClr val="000000"/>
              </a:solidFill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19/10/2017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19/10/2017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19/10/2017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6481" y="273629"/>
            <a:ext cx="8226720" cy="1143480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</p:spTree>
    <p:extLst>
      <p:ext uri="{BB962C8B-B14F-4D97-AF65-F5344CB8AC3E}">
        <p14:creationId xmlns:p14="http://schemas.microsoft.com/office/powerpoint/2010/main" val="353961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19/10/2017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19/10/2017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19/10/2017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19/10/2017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19/10/2017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19/10/2017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19/10/2017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19/10/2017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700DB3-DBF0-4086-B675-117E7A9610B8}" type="datetimeFigureOut">
              <a:rPr lang="pt-BR" smtClean="0"/>
              <a:pPr/>
              <a:t>19/10/2017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title"/>
          </p:nvPr>
        </p:nvSpPr>
        <p:spPr>
          <a:xfrm>
            <a:off x="533400" y="204788"/>
            <a:ext cx="7829550" cy="1952625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tabLst>
                <a:tab pos="0" algn="l"/>
                <a:tab pos="828675" algn="l"/>
                <a:tab pos="1657350" algn="l"/>
                <a:tab pos="2487613" algn="l"/>
                <a:tab pos="3316288" algn="l"/>
                <a:tab pos="4146550" algn="l"/>
                <a:tab pos="4975225" algn="l"/>
                <a:tab pos="5805488" algn="l"/>
                <a:tab pos="6634163" algn="l"/>
                <a:tab pos="7464425" algn="l"/>
                <a:tab pos="8293100" algn="l"/>
                <a:tab pos="9123363" algn="l"/>
              </a:tabLst>
            </a:pPr>
            <a:r>
              <a:rPr lang="pt-BR" sz="2200" b="1" dirty="0">
                <a:solidFill>
                  <a:srgbClr val="008000"/>
                </a:solidFill>
                <a:latin typeface="Arial" charset="0"/>
                <a:cs typeface="Arial" charset="0"/>
              </a:rPr>
              <a:t>Grupo Hospitalar Conceição</a:t>
            </a:r>
            <a:br>
              <a:rPr lang="pt-BR" sz="2200" b="1" dirty="0">
                <a:solidFill>
                  <a:srgbClr val="008000"/>
                </a:solidFill>
                <a:latin typeface="Arial" charset="0"/>
                <a:cs typeface="Arial" charset="0"/>
              </a:rPr>
            </a:br>
            <a:r>
              <a:rPr lang="pt-BR" sz="2200" b="1" dirty="0">
                <a:solidFill>
                  <a:srgbClr val="008000"/>
                </a:solidFill>
                <a:latin typeface="Arial" charset="0"/>
                <a:cs typeface="Arial" charset="0"/>
              </a:rPr>
              <a:t>	Serviço de Saúde Comunitária </a:t>
            </a:r>
            <a:br>
              <a:rPr lang="pt-BR" sz="2200" b="1" dirty="0">
                <a:latin typeface="Arial" charset="0"/>
                <a:cs typeface="Arial" charset="0"/>
              </a:rPr>
            </a:br>
            <a:r>
              <a:rPr lang="pt-BR" sz="2200" dirty="0"/>
              <a:t>		</a:t>
            </a: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533400" y="1989138"/>
            <a:ext cx="7770813" cy="4206875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0" indent="0" algn="ctr" eaLnBrk="1" hangingPunct="1">
              <a:lnSpc>
                <a:spcPct val="90000"/>
              </a:lnSpc>
              <a:spcBef>
                <a:spcPts val="913"/>
              </a:spcBef>
              <a:buFont typeface="Arial" charset="0"/>
              <a:buNone/>
              <a:tabLst>
                <a:tab pos="0" algn="l"/>
                <a:tab pos="828675" algn="l"/>
                <a:tab pos="1657350" algn="l"/>
                <a:tab pos="2487613" algn="l"/>
                <a:tab pos="3316288" algn="l"/>
                <a:tab pos="4146550" algn="l"/>
                <a:tab pos="4975225" algn="l"/>
                <a:tab pos="5805488" algn="l"/>
                <a:tab pos="6634163" algn="l"/>
                <a:tab pos="7464425" algn="l"/>
                <a:tab pos="8293100" algn="l"/>
                <a:tab pos="9123363" algn="l"/>
              </a:tabLst>
            </a:pPr>
            <a:r>
              <a:rPr lang="pt-BR" sz="3300" b="1" dirty="0">
                <a:solidFill>
                  <a:srgbClr val="008000"/>
                </a:solidFill>
                <a:latin typeface="Arial" charset="0"/>
                <a:cs typeface="Arial" charset="0"/>
              </a:rPr>
              <a:t>Centro de Estudo e Pesquisa em Atenção Primaria à Saúde, SSC/GHC</a:t>
            </a:r>
          </a:p>
          <a:p>
            <a:pPr marL="0" indent="0" algn="ctr" eaLnBrk="1" hangingPunct="1">
              <a:lnSpc>
                <a:spcPct val="90000"/>
              </a:lnSpc>
              <a:spcBef>
                <a:spcPts val="913"/>
              </a:spcBef>
              <a:buFont typeface="Arial" charset="0"/>
              <a:buNone/>
              <a:tabLst>
                <a:tab pos="0" algn="l"/>
                <a:tab pos="828675" algn="l"/>
                <a:tab pos="1657350" algn="l"/>
                <a:tab pos="2487613" algn="l"/>
                <a:tab pos="3316288" algn="l"/>
                <a:tab pos="4146550" algn="l"/>
                <a:tab pos="4975225" algn="l"/>
                <a:tab pos="5805488" algn="l"/>
                <a:tab pos="6634163" algn="l"/>
                <a:tab pos="7464425" algn="l"/>
                <a:tab pos="8293100" algn="l"/>
                <a:tab pos="9123363" algn="l"/>
              </a:tabLst>
            </a:pPr>
            <a:endParaRPr lang="pt-BR" sz="3300" dirty="0"/>
          </a:p>
          <a:p>
            <a:pPr marL="0" indent="0" algn="ctr" eaLnBrk="1" hangingPunct="1">
              <a:lnSpc>
                <a:spcPct val="90000"/>
              </a:lnSpc>
              <a:spcBef>
                <a:spcPts val="913"/>
              </a:spcBef>
              <a:buFont typeface="Arial" charset="0"/>
              <a:buNone/>
              <a:tabLst>
                <a:tab pos="0" algn="l"/>
                <a:tab pos="828675" algn="l"/>
                <a:tab pos="1657350" algn="l"/>
                <a:tab pos="2487613" algn="l"/>
                <a:tab pos="3316288" algn="l"/>
                <a:tab pos="4146550" algn="l"/>
                <a:tab pos="4975225" algn="l"/>
                <a:tab pos="5805488" algn="l"/>
                <a:tab pos="6634163" algn="l"/>
                <a:tab pos="7464425" algn="l"/>
                <a:tab pos="8293100" algn="l"/>
                <a:tab pos="9123363" algn="l"/>
              </a:tabLst>
            </a:pPr>
            <a:endParaRPr lang="pt-BR" sz="3300" dirty="0"/>
          </a:p>
          <a:p>
            <a:pPr marL="0" indent="0" algn="ctr" eaLnBrk="1" hangingPunct="1">
              <a:lnSpc>
                <a:spcPct val="90000"/>
              </a:lnSpc>
              <a:spcBef>
                <a:spcPts val="638"/>
              </a:spcBef>
              <a:buFont typeface="Arial" charset="0"/>
              <a:buNone/>
              <a:tabLst>
                <a:tab pos="0" algn="l"/>
                <a:tab pos="828675" algn="l"/>
                <a:tab pos="1657350" algn="l"/>
                <a:tab pos="2487613" algn="l"/>
                <a:tab pos="3316288" algn="l"/>
                <a:tab pos="4146550" algn="l"/>
                <a:tab pos="4975225" algn="l"/>
                <a:tab pos="5805488" algn="l"/>
                <a:tab pos="6634163" algn="l"/>
                <a:tab pos="7464425" algn="l"/>
                <a:tab pos="8293100" algn="l"/>
                <a:tab pos="9123363" algn="l"/>
              </a:tabLst>
            </a:pPr>
            <a:endParaRPr lang="pt-BR" sz="1800" i="1" dirty="0"/>
          </a:p>
          <a:p>
            <a:pPr marL="0" indent="0" algn="ctr" eaLnBrk="1" hangingPunct="1">
              <a:lnSpc>
                <a:spcPct val="90000"/>
              </a:lnSpc>
              <a:spcBef>
                <a:spcPts val="638"/>
              </a:spcBef>
              <a:buFont typeface="Arial" charset="0"/>
              <a:buNone/>
              <a:tabLst>
                <a:tab pos="0" algn="l"/>
                <a:tab pos="828675" algn="l"/>
                <a:tab pos="1657350" algn="l"/>
                <a:tab pos="2487613" algn="l"/>
                <a:tab pos="3316288" algn="l"/>
                <a:tab pos="4146550" algn="l"/>
                <a:tab pos="4975225" algn="l"/>
                <a:tab pos="5805488" algn="l"/>
                <a:tab pos="6634163" algn="l"/>
                <a:tab pos="7464425" algn="l"/>
                <a:tab pos="8293100" algn="l"/>
                <a:tab pos="9123363" algn="l"/>
              </a:tabLst>
            </a:pPr>
            <a:endParaRPr lang="pt-BR" sz="1800" i="1" dirty="0"/>
          </a:p>
          <a:p>
            <a:pPr marL="0" indent="0" algn="ctr" eaLnBrk="1" hangingPunct="1">
              <a:lnSpc>
                <a:spcPct val="90000"/>
              </a:lnSpc>
              <a:spcBef>
                <a:spcPts val="638"/>
              </a:spcBef>
              <a:buFont typeface="Arial" charset="0"/>
              <a:buNone/>
              <a:tabLst>
                <a:tab pos="0" algn="l"/>
                <a:tab pos="828675" algn="l"/>
                <a:tab pos="1657350" algn="l"/>
                <a:tab pos="2487613" algn="l"/>
                <a:tab pos="3316288" algn="l"/>
                <a:tab pos="4146550" algn="l"/>
                <a:tab pos="4975225" algn="l"/>
                <a:tab pos="5805488" algn="l"/>
                <a:tab pos="6634163" algn="l"/>
                <a:tab pos="7464425" algn="l"/>
                <a:tab pos="8293100" algn="l"/>
                <a:tab pos="9123363" algn="l"/>
              </a:tabLst>
            </a:pPr>
            <a:br>
              <a:rPr lang="pt-BR" sz="1800" i="1" dirty="0"/>
            </a:br>
            <a:br>
              <a:rPr lang="pt-BR" sz="1800" i="1" dirty="0"/>
            </a:br>
            <a:endParaRPr lang="pt-BR" sz="1800" i="1" dirty="0"/>
          </a:p>
          <a:p>
            <a:pPr marL="0" indent="0" algn="ctr" eaLnBrk="1" hangingPunct="1">
              <a:lnSpc>
                <a:spcPct val="90000"/>
              </a:lnSpc>
              <a:spcBef>
                <a:spcPts val="638"/>
              </a:spcBef>
              <a:buFont typeface="Arial" charset="0"/>
              <a:buNone/>
              <a:tabLst>
                <a:tab pos="0" algn="l"/>
                <a:tab pos="828675" algn="l"/>
                <a:tab pos="1657350" algn="l"/>
                <a:tab pos="2487613" algn="l"/>
                <a:tab pos="3316288" algn="l"/>
                <a:tab pos="4146550" algn="l"/>
                <a:tab pos="4975225" algn="l"/>
                <a:tab pos="5805488" algn="l"/>
                <a:tab pos="6634163" algn="l"/>
                <a:tab pos="7464425" algn="l"/>
                <a:tab pos="8293100" algn="l"/>
                <a:tab pos="9123363" algn="l"/>
              </a:tabLst>
            </a:pPr>
            <a:r>
              <a:rPr lang="pt-BR" sz="1800" dirty="0">
                <a:solidFill>
                  <a:srgbClr val="008000"/>
                </a:solidFill>
                <a:latin typeface="Arial" charset="0"/>
                <a:cs typeface="Arial" charset="0"/>
              </a:rPr>
              <a:t>Porto Alegre, Outubro 2017</a:t>
            </a:r>
          </a:p>
        </p:txBody>
      </p:sp>
      <p:pic>
        <p:nvPicPr>
          <p:cNvPr id="3076" name="Imagem 0" descr="LOGO CEPAPS PEQUEN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3075" y="3573463"/>
            <a:ext cx="2741613" cy="150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0159025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br>
              <a:rPr lang="pt-BR" b="1" dirty="0">
                <a:solidFill>
                  <a:srgbClr val="008000"/>
                </a:solidFill>
                <a:latin typeface="Arial" charset="0"/>
                <a:cs typeface="Arial" charset="0"/>
              </a:rPr>
            </a:br>
            <a:r>
              <a:rPr lang="pt-BR" b="1" dirty="0" err="1">
                <a:solidFill>
                  <a:srgbClr val="008000"/>
                </a:solidFill>
                <a:latin typeface="Arial" charset="0"/>
                <a:cs typeface="Arial" charset="0"/>
              </a:rPr>
              <a:t>CepAPS</a:t>
            </a:r>
            <a:r>
              <a:rPr lang="pt-BR" b="1" dirty="0">
                <a:solidFill>
                  <a:srgbClr val="008000"/>
                </a:solidFill>
                <a:latin typeface="Arial" charset="0"/>
                <a:cs typeface="Arial" charset="0"/>
              </a:rPr>
              <a:t>: Estudos e </a:t>
            </a:r>
            <a:r>
              <a:rPr lang="pt-BR" sz="4000" b="1" dirty="0">
                <a:solidFill>
                  <a:srgbClr val="008000"/>
                </a:solidFill>
                <a:latin typeface="Arial" charset="0"/>
                <a:cs typeface="Arial" charset="0"/>
              </a:rPr>
              <a:t>Pesquisas 2016-2018</a:t>
            </a:r>
            <a:br>
              <a:rPr lang="pt-BR" b="1" dirty="0">
                <a:solidFill>
                  <a:srgbClr val="008000"/>
                </a:solidFill>
                <a:latin typeface="Arial" charset="0"/>
                <a:cs typeface="Arial" charset="0"/>
              </a:rPr>
            </a:br>
            <a:r>
              <a:rPr lang="pt-BR" b="1" dirty="0">
                <a:solidFill>
                  <a:srgbClr val="008000"/>
                </a:solidFill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8313" y="1052513"/>
            <a:ext cx="8229600" cy="5545137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endParaRPr lang="pt-BR" sz="2400" b="1" dirty="0">
              <a:latin typeface="Arial" pitchFamily="34" charset="0"/>
              <a:cs typeface="Arial" pitchFamily="34" charset="0"/>
            </a:endParaRPr>
          </a:p>
          <a:p>
            <a:pPr marL="0" indent="0">
              <a:buFont typeface="Arial" charset="0"/>
              <a:buNone/>
              <a:defRPr/>
            </a:pPr>
            <a:r>
              <a:rPr lang="pt-BR" sz="2400" b="1" dirty="0">
                <a:latin typeface="Arial" pitchFamily="34" charset="0"/>
                <a:cs typeface="Arial" pitchFamily="34" charset="0"/>
              </a:rPr>
              <a:t>1)Análise sistemática dos dados SIS-SSC-HIPERDIA: Estabilização clinica, estratificação, fatores de risco e LOAS.</a:t>
            </a:r>
          </a:p>
          <a:p>
            <a:pPr marL="0" indent="0">
              <a:buFont typeface="Arial" charset="0"/>
              <a:buNone/>
              <a:defRPr/>
            </a:pPr>
            <a:r>
              <a:rPr lang="pt-BR" sz="2400" b="1" dirty="0">
                <a:latin typeface="Arial" pitchFamily="34" charset="0"/>
                <a:cs typeface="Arial" pitchFamily="34" charset="0"/>
              </a:rPr>
              <a:t>2) Construção do Prontuário Eletrônico</a:t>
            </a:r>
          </a:p>
          <a:p>
            <a:pPr marL="0" indent="0">
              <a:buFont typeface="Arial" charset="0"/>
              <a:buNone/>
              <a:defRPr/>
            </a:pPr>
            <a:endParaRPr lang="pt-BR" sz="2400" b="1" dirty="0">
              <a:latin typeface="Arial" pitchFamily="34" charset="0"/>
              <a:cs typeface="Arial" pitchFamily="34" charset="0"/>
            </a:endParaRPr>
          </a:p>
          <a:p>
            <a:pPr marL="0" indent="0">
              <a:buFont typeface="Arial" charset="0"/>
              <a:buNone/>
              <a:defRPr/>
            </a:pPr>
            <a:r>
              <a:rPr lang="pt-BR" sz="2400" b="1" dirty="0">
                <a:latin typeface="Arial" pitchFamily="34" charset="0"/>
                <a:cs typeface="Arial" pitchFamily="34" charset="0"/>
              </a:rPr>
              <a:t>2)Internações por condições sensíveis no SSC :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HAS, DM, IAM, Angina, AVC,ICC, </a:t>
            </a:r>
            <a:r>
              <a:rPr lang="pt-BR" sz="2400" dirty="0" err="1">
                <a:latin typeface="Arial" pitchFamily="34" charset="0"/>
                <a:cs typeface="Arial" pitchFamily="34" charset="0"/>
              </a:rPr>
              <a:t>Nefropatia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 diabética, retinopatia diabética.</a:t>
            </a:r>
          </a:p>
          <a:p>
            <a:pPr marL="0" indent="0">
              <a:buFont typeface="Arial" charset="0"/>
              <a:buNone/>
              <a:defRPr/>
            </a:pPr>
            <a:endParaRPr lang="pt-BR" sz="2400" b="1" dirty="0">
              <a:latin typeface="Arial" pitchFamily="34" charset="0"/>
              <a:cs typeface="Arial" pitchFamily="34" charset="0"/>
            </a:endParaRPr>
          </a:p>
          <a:p>
            <a:pPr marL="0" indent="0">
              <a:buFont typeface="Arial" charset="0"/>
              <a:buNone/>
              <a:defRPr/>
            </a:pPr>
            <a:r>
              <a:rPr lang="pt-BR" sz="2400" b="1" dirty="0">
                <a:latin typeface="Arial" pitchFamily="34" charset="0"/>
                <a:cs typeface="Arial" pitchFamily="34" charset="0"/>
              </a:rPr>
              <a:t>3) Grupos GAM e empoderamento de diabéticos- Mestrado profissional. Revisão do Guia GAM</a:t>
            </a:r>
          </a:p>
          <a:p>
            <a:pPr marL="0" indent="0">
              <a:buFont typeface="Arial" charset="0"/>
              <a:buNone/>
              <a:defRPr/>
            </a:pPr>
            <a:endParaRPr lang="pt-BR" b="1" dirty="0"/>
          </a:p>
          <a:p>
            <a:pPr>
              <a:defRPr/>
            </a:pPr>
            <a:endParaRPr lang="pt-BR" dirty="0"/>
          </a:p>
        </p:txBody>
      </p:sp>
      <p:pic>
        <p:nvPicPr>
          <p:cNvPr id="9220" name="Imagem 0" descr="LOGO CEPAPS PEQUEN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5763" y="5516563"/>
            <a:ext cx="1801812" cy="992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854558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>
            <a:normAutofit/>
          </a:bodyPr>
          <a:lstStyle/>
          <a:p>
            <a:r>
              <a:rPr lang="pt-BR" sz="4000" b="1" dirty="0">
                <a:solidFill>
                  <a:srgbClr val="008000"/>
                </a:solidFill>
                <a:latin typeface="Arial" charset="0"/>
                <a:cs typeface="Arial" charset="0"/>
              </a:rPr>
              <a:t>Estudos e Pesquisas 2016-2018</a:t>
            </a:r>
          </a:p>
        </p:txBody>
      </p:sp>
      <p:sp>
        <p:nvSpPr>
          <p:cNvPr id="1024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908050"/>
            <a:ext cx="8229600" cy="5616575"/>
          </a:xfrm>
        </p:spPr>
        <p:txBody>
          <a:bodyPr>
            <a:normAutofit fontScale="92500"/>
          </a:bodyPr>
          <a:lstStyle/>
          <a:p>
            <a:pPr marL="0" indent="0">
              <a:buFont typeface="Arial" charset="0"/>
              <a:buNone/>
            </a:pPr>
            <a:endParaRPr lang="pt-BR" sz="2400" b="1" dirty="0">
              <a:latin typeface="Arial" charset="0"/>
              <a:cs typeface="Arial" charset="0"/>
            </a:endParaRPr>
          </a:p>
          <a:p>
            <a:pPr marL="0" indent="0">
              <a:buFont typeface="Arial" charset="0"/>
              <a:buNone/>
            </a:pPr>
            <a:endParaRPr lang="pt-BR" sz="2400" b="1" dirty="0">
              <a:latin typeface="Arial" charset="0"/>
              <a:cs typeface="Arial" charset="0"/>
            </a:endParaRPr>
          </a:p>
          <a:p>
            <a:pPr marL="0" indent="0">
              <a:buFont typeface="Arial" charset="0"/>
              <a:buNone/>
            </a:pPr>
            <a:r>
              <a:rPr lang="pt-BR" sz="2400" b="1" dirty="0">
                <a:latin typeface="Arial" charset="0"/>
                <a:cs typeface="Arial" charset="0"/>
              </a:rPr>
              <a:t>4) Entrevista Motivacional e Gestão Autônoma da Medicação</a:t>
            </a:r>
          </a:p>
          <a:p>
            <a:pPr marL="0" indent="0">
              <a:buFont typeface="Arial" charset="0"/>
              <a:buNone/>
            </a:pPr>
            <a:endParaRPr lang="pt-BR" sz="2400" b="1" dirty="0">
              <a:latin typeface="Arial" charset="0"/>
              <a:cs typeface="Arial" charset="0"/>
            </a:endParaRPr>
          </a:p>
          <a:p>
            <a:pPr marL="0" indent="0">
              <a:buFont typeface="Arial" charset="0"/>
              <a:buNone/>
            </a:pPr>
            <a:r>
              <a:rPr lang="pt-BR" sz="2400" b="1" dirty="0">
                <a:latin typeface="Arial" charset="0"/>
                <a:cs typeface="Arial" charset="0"/>
              </a:rPr>
              <a:t>5)Aprendizagem baseada em projetos: tecnologia  para educação interprofissional na APS- Mestrado Profissional </a:t>
            </a:r>
          </a:p>
          <a:p>
            <a:pPr marL="0" indent="0">
              <a:buFont typeface="Arial" charset="0"/>
              <a:buNone/>
            </a:pPr>
            <a:endParaRPr lang="pt-BR" sz="2400" b="1" dirty="0">
              <a:latin typeface="Arial" charset="0"/>
              <a:cs typeface="Arial" charset="0"/>
            </a:endParaRPr>
          </a:p>
          <a:p>
            <a:pPr marL="0" indent="0">
              <a:buFont typeface="Arial" charset="0"/>
              <a:buNone/>
            </a:pPr>
            <a:r>
              <a:rPr lang="pt-BR" sz="2400" b="1" dirty="0">
                <a:latin typeface="Arial" charset="0"/>
                <a:cs typeface="Arial" charset="0"/>
              </a:rPr>
              <a:t>5) Pesquisa sobre Internações Sensíveis-SSC Mestrado Profissional</a:t>
            </a:r>
          </a:p>
          <a:p>
            <a:pPr marL="0" indent="0">
              <a:buFont typeface="Arial" charset="0"/>
              <a:buNone/>
            </a:pPr>
            <a:endParaRPr lang="pt-BR" sz="2400" b="1" dirty="0">
              <a:latin typeface="Arial" charset="0"/>
              <a:cs typeface="Arial" charset="0"/>
            </a:endParaRPr>
          </a:p>
          <a:p>
            <a:pPr marL="0" indent="0">
              <a:buFont typeface="Arial" charset="0"/>
              <a:buNone/>
            </a:pPr>
            <a:r>
              <a:rPr lang="pt-BR" sz="2400" b="1" dirty="0">
                <a:latin typeface="Arial" charset="0"/>
                <a:cs typeface="Arial" charset="0"/>
              </a:rPr>
              <a:t>6)</a:t>
            </a:r>
            <a:r>
              <a:rPr lang="pt-BR" sz="2400" dirty="0">
                <a:latin typeface="Arial" charset="0"/>
                <a:cs typeface="Arial" charset="0"/>
              </a:rPr>
              <a:t> </a:t>
            </a:r>
            <a:r>
              <a:rPr lang="pt-BR" sz="2400" b="1" dirty="0">
                <a:latin typeface="Arial" charset="0"/>
                <a:cs typeface="Arial" charset="0"/>
              </a:rPr>
              <a:t>Revisão bibliográfica s</a:t>
            </a:r>
            <a:r>
              <a:rPr lang="pt-BR" sz="2400" dirty="0">
                <a:latin typeface="Arial" charset="0"/>
                <a:cs typeface="Arial" charset="0"/>
              </a:rPr>
              <a:t>obre Plano Conjunto de Cuidados/</a:t>
            </a:r>
            <a:r>
              <a:rPr lang="pt-BR" sz="2400" dirty="0" err="1">
                <a:latin typeface="Arial" charset="0"/>
                <a:cs typeface="Arial" charset="0"/>
              </a:rPr>
              <a:t>shared</a:t>
            </a:r>
            <a:r>
              <a:rPr lang="pt-BR" sz="2400" dirty="0">
                <a:latin typeface="Arial" charset="0"/>
                <a:cs typeface="Arial" charset="0"/>
              </a:rPr>
              <a:t> </a:t>
            </a:r>
            <a:r>
              <a:rPr lang="pt-BR" sz="2400" dirty="0" err="1">
                <a:latin typeface="Arial" charset="0"/>
                <a:cs typeface="Arial" charset="0"/>
              </a:rPr>
              <a:t>decision-making</a:t>
            </a:r>
            <a:r>
              <a:rPr lang="pt-BR" sz="2400" dirty="0">
                <a:latin typeface="Arial" charset="0"/>
                <a:cs typeface="Arial" charset="0"/>
              </a:rPr>
              <a:t> in </a:t>
            </a:r>
            <a:r>
              <a:rPr lang="pt-BR" sz="2400" dirty="0" err="1">
                <a:latin typeface="Arial" charset="0"/>
                <a:cs typeface="Arial" charset="0"/>
              </a:rPr>
              <a:t>chronic</a:t>
            </a:r>
            <a:r>
              <a:rPr lang="pt-BR" sz="2400" dirty="0">
                <a:latin typeface="Arial" charset="0"/>
                <a:cs typeface="Arial" charset="0"/>
              </a:rPr>
              <a:t> </a:t>
            </a:r>
            <a:r>
              <a:rPr lang="pt-BR" sz="2400" dirty="0" err="1">
                <a:latin typeface="Arial" charset="0"/>
                <a:cs typeface="Arial" charset="0"/>
              </a:rPr>
              <a:t>conditions</a:t>
            </a:r>
            <a:r>
              <a:rPr lang="pt-BR" sz="2400" dirty="0">
                <a:latin typeface="Arial" charset="0"/>
                <a:cs typeface="Arial" charset="0"/>
              </a:rPr>
              <a:t>.</a:t>
            </a:r>
          </a:p>
          <a:p>
            <a:pPr marL="0" indent="0">
              <a:buFont typeface="Arial" charset="0"/>
              <a:buNone/>
            </a:pPr>
            <a:r>
              <a:rPr lang="pt-BR" sz="2400" dirty="0">
                <a:latin typeface="Arial" charset="0"/>
                <a:cs typeface="Arial" charset="0"/>
              </a:rPr>
              <a:t>Prática de plano conjunto.</a:t>
            </a:r>
          </a:p>
        </p:txBody>
      </p:sp>
      <p:pic>
        <p:nvPicPr>
          <p:cNvPr id="10244" name="Imagem 0" descr="LOGO CEPAPS PEQUEN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5877272"/>
            <a:ext cx="1147842" cy="6314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21836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>
            <a:normAutofit/>
          </a:bodyPr>
          <a:lstStyle/>
          <a:p>
            <a:r>
              <a:rPr lang="pt-BR" sz="4000" b="1" dirty="0">
                <a:solidFill>
                  <a:srgbClr val="008000"/>
                </a:solidFill>
                <a:latin typeface="Arial" charset="0"/>
                <a:cs typeface="Arial" charset="0"/>
              </a:rPr>
              <a:t>Estudos e Pesquisas 2016-2017 </a:t>
            </a:r>
          </a:p>
        </p:txBody>
      </p:sp>
      <p:sp>
        <p:nvSpPr>
          <p:cNvPr id="11267" name="Espaço Reservado para Conteúdo 2"/>
          <p:cNvSpPr>
            <a:spLocks noGrp="1"/>
          </p:cNvSpPr>
          <p:nvPr>
            <p:ph idx="1"/>
          </p:nvPr>
        </p:nvSpPr>
        <p:spPr>
          <a:xfrm>
            <a:off x="539750" y="1196975"/>
            <a:ext cx="8229600" cy="4281488"/>
          </a:xfrm>
        </p:spPr>
        <p:txBody>
          <a:bodyPr>
            <a:normAutofit fontScale="92500" lnSpcReduction="20000"/>
          </a:bodyPr>
          <a:lstStyle/>
          <a:p>
            <a:pPr marL="0" indent="0">
              <a:buFont typeface="Arial" charset="0"/>
              <a:buNone/>
            </a:pPr>
            <a:endParaRPr lang="pt-BR" sz="2400" b="1" dirty="0">
              <a:latin typeface="Arial" charset="0"/>
              <a:cs typeface="Arial" charset="0"/>
            </a:endParaRPr>
          </a:p>
          <a:p>
            <a:pPr marL="0" indent="0">
              <a:buFont typeface="Arial" charset="0"/>
              <a:buNone/>
            </a:pPr>
            <a:r>
              <a:rPr lang="pt-BR" sz="2400" b="1" dirty="0">
                <a:latin typeface="Arial" charset="0"/>
                <a:cs typeface="Arial" charset="0"/>
              </a:rPr>
              <a:t>7) Orientação de TCC voltado para Condições Crônicas: </a:t>
            </a:r>
          </a:p>
          <a:p>
            <a:pPr marL="0" indent="0">
              <a:buFont typeface="Arial" charset="0"/>
              <a:buNone/>
            </a:pPr>
            <a:endParaRPr lang="pt-BR" sz="2400" b="1" dirty="0">
              <a:latin typeface="Arial" charset="0"/>
              <a:cs typeface="Arial" charset="0"/>
            </a:endParaRPr>
          </a:p>
          <a:p>
            <a:pPr marL="0" indent="0">
              <a:buFont typeface="Arial" charset="0"/>
              <a:buNone/>
            </a:pPr>
            <a:r>
              <a:rPr lang="pt-BR" sz="2400" b="1" dirty="0">
                <a:latin typeface="Arial" charset="0"/>
                <a:cs typeface="Arial" charset="0"/>
              </a:rPr>
              <a:t>-</a:t>
            </a:r>
            <a:r>
              <a:rPr lang="pt-BR" sz="2400" b="1" dirty="0" err="1">
                <a:latin typeface="Arial" charset="0"/>
                <a:cs typeface="Arial" charset="0"/>
              </a:rPr>
              <a:t>Hiperfrequentadores</a:t>
            </a:r>
            <a:r>
              <a:rPr lang="pt-BR" sz="2400" b="1" dirty="0">
                <a:latin typeface="Arial" charset="0"/>
                <a:cs typeface="Arial" charset="0"/>
              </a:rPr>
              <a:t> e Condições Crônicas;</a:t>
            </a:r>
          </a:p>
          <a:p>
            <a:pPr marL="0" indent="0">
              <a:buFont typeface="Arial" charset="0"/>
              <a:buNone/>
            </a:pPr>
            <a:r>
              <a:rPr lang="pt-BR" sz="2400" b="1" dirty="0">
                <a:latin typeface="Arial" charset="0"/>
                <a:cs typeface="Arial" charset="0"/>
              </a:rPr>
              <a:t>-Itinerário terapêutico e amputações por DM; </a:t>
            </a:r>
          </a:p>
          <a:p>
            <a:pPr marL="0" indent="0">
              <a:buNone/>
            </a:pPr>
            <a:r>
              <a:rPr lang="pt-BR" sz="2400" b="1" dirty="0">
                <a:latin typeface="Arial" charset="0"/>
                <a:cs typeface="Arial" charset="0"/>
              </a:rPr>
              <a:t>-Mulheres diabéticas, câncer de mama ,colo e qualidade da atenção.</a:t>
            </a:r>
          </a:p>
          <a:p>
            <a:pPr marL="0" indent="0">
              <a:buNone/>
            </a:pPr>
            <a:endParaRPr lang="pt-BR" sz="2400" b="1" dirty="0">
              <a:latin typeface="Arial" charset="0"/>
              <a:cs typeface="Arial" charset="0"/>
            </a:endParaRPr>
          </a:p>
          <a:p>
            <a:pPr marL="0" indent="0">
              <a:buNone/>
            </a:pPr>
            <a:r>
              <a:rPr lang="pt-BR" sz="2400" b="1" dirty="0">
                <a:latin typeface="Arial" charset="0"/>
                <a:cs typeface="Arial" charset="0"/>
              </a:rPr>
              <a:t>8) Pesquisa pós-</a:t>
            </a:r>
            <a:r>
              <a:rPr lang="pt-BR" sz="2400" b="1" dirty="0" err="1">
                <a:latin typeface="Arial" charset="0"/>
                <a:cs typeface="Arial" charset="0"/>
              </a:rPr>
              <a:t>doc</a:t>
            </a:r>
            <a:r>
              <a:rPr lang="pt-BR" sz="2400" b="1" dirty="0">
                <a:latin typeface="Arial" charset="0"/>
                <a:cs typeface="Arial" charset="0"/>
              </a:rPr>
              <a:t>: Internações hospitalares dos hipertensos diabéticos : 2011-2018.</a:t>
            </a:r>
          </a:p>
          <a:p>
            <a:pPr marL="0" indent="0">
              <a:buFont typeface="Arial" charset="0"/>
              <a:buNone/>
            </a:pPr>
            <a:endParaRPr lang="pt-BR" sz="2400" b="1" dirty="0">
              <a:latin typeface="Arial" charset="0"/>
              <a:cs typeface="Arial" charset="0"/>
            </a:endParaRPr>
          </a:p>
          <a:p>
            <a:pPr marL="0" indent="0">
              <a:buFont typeface="Arial" charset="0"/>
              <a:buNone/>
            </a:pPr>
            <a:r>
              <a:rPr lang="pt-BR" sz="2400" b="1" dirty="0">
                <a:latin typeface="Arial" charset="0"/>
                <a:cs typeface="Arial" charset="0"/>
              </a:rPr>
              <a:t>9)Participação em dois editais (DESCIT/MS e FAPERGS)</a:t>
            </a:r>
          </a:p>
          <a:p>
            <a:pPr marL="0" indent="0">
              <a:buFont typeface="Arial" charset="0"/>
              <a:buNone/>
            </a:pPr>
            <a:endParaRPr lang="pt-BR" dirty="0"/>
          </a:p>
          <a:p>
            <a:pPr marL="0" indent="0">
              <a:buFont typeface="Arial" charset="0"/>
              <a:buNone/>
            </a:pPr>
            <a:endParaRPr lang="pt-BR" b="1" dirty="0"/>
          </a:p>
        </p:txBody>
      </p:sp>
      <p:pic>
        <p:nvPicPr>
          <p:cNvPr id="11268" name="Imagem 0" descr="LOGO CEPAPS PEQUEN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5463" y="5594350"/>
            <a:ext cx="1662112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90677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4000" b="1" dirty="0">
                <a:solidFill>
                  <a:srgbClr val="008000"/>
                </a:solidFill>
                <a:latin typeface="Arial" charset="0"/>
                <a:cs typeface="Arial" charset="0"/>
              </a:rPr>
              <a:t>Desafios</a:t>
            </a:r>
            <a:br>
              <a:rPr lang="pt-BR" sz="4000" b="1" dirty="0">
                <a:solidFill>
                  <a:srgbClr val="008000"/>
                </a:solidFill>
                <a:latin typeface="Arial" charset="0"/>
                <a:cs typeface="Arial" charset="0"/>
              </a:rPr>
            </a:br>
            <a:endParaRPr lang="pt-BR" sz="4000" dirty="0"/>
          </a:p>
        </p:txBody>
      </p:sp>
      <p:sp>
        <p:nvSpPr>
          <p:cNvPr id="12291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100308"/>
            <a:ext cx="8229600" cy="4525963"/>
          </a:xfrm>
        </p:spPr>
        <p:txBody>
          <a:bodyPr>
            <a:normAutofit/>
          </a:bodyPr>
          <a:lstStyle/>
          <a:p>
            <a:pPr marL="0" indent="0">
              <a:buFont typeface="Arial" charset="0"/>
              <a:buNone/>
              <a:defRPr/>
            </a:pPr>
            <a:endParaRPr lang="pt-BR" sz="2400" b="1" dirty="0">
              <a:latin typeface="Arial" pitchFamily="34" charset="0"/>
              <a:cs typeface="Arial" pitchFamily="34" charset="0"/>
            </a:endParaRPr>
          </a:p>
          <a:p>
            <a:pPr marL="0" indent="0">
              <a:buFont typeface="Arial" charset="0"/>
              <a:buNone/>
              <a:defRPr/>
            </a:pPr>
            <a:r>
              <a:rPr lang="pt-BR" sz="2400" b="1" dirty="0">
                <a:latin typeface="Arial" pitchFamily="34" charset="0"/>
                <a:cs typeface="Arial" pitchFamily="34" charset="0"/>
              </a:rPr>
              <a:t>1.Fortalecer linha de pesquisa em condições crônicas no SSC. </a:t>
            </a:r>
          </a:p>
          <a:p>
            <a:pPr marL="0" indent="0">
              <a:buFont typeface="Arial" charset="0"/>
              <a:buNone/>
              <a:defRPr/>
            </a:pPr>
            <a:r>
              <a:rPr lang="pt-BR" sz="2400" b="1" dirty="0">
                <a:latin typeface="Arial" pitchFamily="34" charset="0"/>
                <a:cs typeface="Arial" pitchFamily="34" charset="0"/>
              </a:rPr>
              <a:t>3. Criar linha de pesquisa de avaliação de tecnologias nas condições crônicas na APS no Mestrado Profissional</a:t>
            </a:r>
          </a:p>
          <a:p>
            <a:pPr marL="0" indent="0">
              <a:buFont typeface="Arial" charset="0"/>
              <a:buNone/>
              <a:defRPr/>
            </a:pPr>
            <a:r>
              <a:rPr lang="pt-BR" sz="2400" b="1" dirty="0">
                <a:latin typeface="Arial" pitchFamily="34" charset="0"/>
                <a:cs typeface="Arial" pitchFamily="34" charset="0"/>
              </a:rPr>
              <a:t>3. Pesquisar sobre as inovações na assistência, gestão e processos educacionais relacionadas às condições crônicas.</a:t>
            </a:r>
          </a:p>
          <a:p>
            <a:pPr marL="0" indent="0">
              <a:buFont typeface="Arial" charset="0"/>
              <a:buNone/>
              <a:defRPr/>
            </a:pPr>
            <a:r>
              <a:rPr lang="pt-BR" sz="2400" b="1" dirty="0">
                <a:latin typeface="Arial" pitchFamily="34" charset="0"/>
                <a:cs typeface="Arial" pitchFamily="34" charset="0"/>
              </a:rPr>
              <a:t>4. Financiamento. </a:t>
            </a:r>
          </a:p>
          <a:p>
            <a:pPr marL="0" indent="0">
              <a:buFont typeface="Arial" charset="0"/>
              <a:buNone/>
              <a:defRPr/>
            </a:pPr>
            <a:r>
              <a:rPr lang="pt-BR" sz="2400" b="1" dirty="0">
                <a:latin typeface="Arial" pitchFamily="34" charset="0"/>
                <a:cs typeface="Arial" pitchFamily="34" charset="0"/>
              </a:rPr>
              <a:t>5.Publicação.</a:t>
            </a:r>
          </a:p>
          <a:p>
            <a:pPr marL="0" indent="0">
              <a:buNone/>
              <a:defRPr/>
            </a:pP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2292" name="Imagem 0" descr="LOGO CEPAPS PEQUEN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5463" y="5594350"/>
            <a:ext cx="1662112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415796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ítulo 1"/>
          <p:cNvSpPr>
            <a:spLocks noGrp="1"/>
          </p:cNvSpPr>
          <p:nvPr>
            <p:ph type="title"/>
          </p:nvPr>
        </p:nvSpPr>
        <p:spPr>
          <a:xfrm>
            <a:off x="468313" y="115888"/>
            <a:ext cx="8229600" cy="1143000"/>
          </a:xfrm>
        </p:spPr>
        <p:txBody>
          <a:bodyPr/>
          <a:lstStyle/>
          <a:p>
            <a:r>
              <a:rPr lang="pt-BR" sz="4000" b="1">
                <a:solidFill>
                  <a:srgbClr val="008000"/>
                </a:solidFill>
                <a:latin typeface="Arial" charset="0"/>
                <a:cs typeface="Arial" charset="0"/>
              </a:rPr>
              <a:t>Integrantes do CepAPS</a:t>
            </a:r>
            <a:endParaRPr lang="pt-BR" sz="4000" b="1">
              <a:solidFill>
                <a:srgbClr val="008000"/>
              </a:solidFill>
            </a:endParaRPr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7441599"/>
              </p:ext>
            </p:extLst>
          </p:nvPr>
        </p:nvGraphicFramePr>
        <p:xfrm>
          <a:off x="468313" y="1071563"/>
          <a:ext cx="7775574" cy="53340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18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18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918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pt-BR" sz="1800" dirty="0">
                          <a:solidFill>
                            <a:schemeClr val="bg1"/>
                          </a:solidFill>
                        </a:rPr>
                        <a:t>NOME</a:t>
                      </a:r>
                      <a:r>
                        <a:rPr lang="pt-BR" sz="1800" baseline="0" dirty="0">
                          <a:solidFill>
                            <a:schemeClr val="bg1"/>
                          </a:solidFill>
                        </a:rPr>
                        <a:t> </a:t>
                      </a:r>
                      <a:endParaRPr lang="pt-BR"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25" marR="91425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/>
                        <a:t>FORMAÇÃO</a:t>
                      </a:r>
                    </a:p>
                  </a:txBody>
                  <a:tcPr marL="91425" marR="91425" marT="45723" marB="45723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/>
                        <a:t>TITULAÇÃO</a:t>
                      </a:r>
                    </a:p>
                    <a:p>
                      <a:pPr algn="ctr"/>
                      <a:endParaRPr lang="pt-BR" sz="1800" dirty="0"/>
                    </a:p>
                  </a:txBody>
                  <a:tcPr marL="91425" marR="91425" marT="45723" marB="4572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9121">
                <a:tc>
                  <a:txBody>
                    <a:bodyPr/>
                    <a:lstStyle/>
                    <a:p>
                      <a:r>
                        <a:rPr lang="pt-BR" sz="1600" b="0" dirty="0">
                          <a:latin typeface="Arial" pitchFamily="34" charset="0"/>
                          <a:cs typeface="Arial" pitchFamily="34" charset="0"/>
                        </a:rPr>
                        <a:t>MARGARITA SILVA DIERCKS</a:t>
                      </a:r>
                    </a:p>
                  </a:txBody>
                  <a:tcPr marL="91425" marR="91425" marT="45723" marB="45723"/>
                </a:tc>
                <a:tc>
                  <a:txBody>
                    <a:bodyPr/>
                    <a:lstStyle/>
                    <a:p>
                      <a:r>
                        <a:rPr lang="pt-BR" sz="1800" dirty="0"/>
                        <a:t>MFC</a:t>
                      </a:r>
                    </a:p>
                  </a:txBody>
                  <a:tcPr marL="91425" marR="91425" marT="45723" marB="45723"/>
                </a:tc>
                <a:tc>
                  <a:txBody>
                    <a:bodyPr/>
                    <a:lstStyle/>
                    <a:p>
                      <a:r>
                        <a:rPr lang="pt-BR" sz="1800" dirty="0"/>
                        <a:t>DOUTORA  EDUCAÇÃO</a:t>
                      </a:r>
                    </a:p>
                  </a:txBody>
                  <a:tcPr marL="91425" marR="91425" marT="45723" marB="4572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14398">
                <a:tc>
                  <a:txBody>
                    <a:bodyPr/>
                    <a:lstStyle/>
                    <a:p>
                      <a:r>
                        <a:rPr lang="pt-BR" sz="1800" dirty="0">
                          <a:latin typeface="Arial" pitchFamily="34" charset="0"/>
                          <a:cs typeface="Arial" pitchFamily="34" charset="0"/>
                        </a:rPr>
                        <a:t>CLAUNARA SCHILLING MENDONÇA</a:t>
                      </a:r>
                    </a:p>
                  </a:txBody>
                  <a:tcPr marL="91425" marR="91425" marT="45723" marB="45723"/>
                </a:tc>
                <a:tc>
                  <a:txBody>
                    <a:bodyPr/>
                    <a:lstStyle/>
                    <a:p>
                      <a:r>
                        <a:rPr lang="pt-BR" sz="1800" dirty="0"/>
                        <a:t>MFC</a:t>
                      </a:r>
                    </a:p>
                  </a:txBody>
                  <a:tcPr marL="91425" marR="91425" marT="45723" marB="45723"/>
                </a:tc>
                <a:tc>
                  <a:txBody>
                    <a:bodyPr/>
                    <a:lstStyle/>
                    <a:p>
                      <a:r>
                        <a:rPr lang="pt-BR" sz="1800" dirty="0"/>
                        <a:t>DOUTORA</a:t>
                      </a:r>
                      <a:r>
                        <a:rPr lang="pt-BR" sz="1800" baseline="0" dirty="0"/>
                        <a:t>  EPIDEMIOLOGIA</a:t>
                      </a:r>
                      <a:endParaRPr lang="pt-BR" sz="1800" dirty="0"/>
                    </a:p>
                  </a:txBody>
                  <a:tcPr marL="91425" marR="91425" marT="45723" marB="4572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pt-BR" sz="1800" dirty="0">
                          <a:latin typeface="Arial" pitchFamily="34" charset="0"/>
                          <a:cs typeface="Arial" pitchFamily="34" charset="0"/>
                        </a:rPr>
                        <a:t>LUCIANE KOPITTKE</a:t>
                      </a:r>
                    </a:p>
                  </a:txBody>
                  <a:tcPr marL="91425" marR="91425" marT="45723" marB="45723"/>
                </a:tc>
                <a:tc>
                  <a:txBody>
                    <a:bodyPr/>
                    <a:lstStyle/>
                    <a:p>
                      <a:r>
                        <a:rPr lang="pt-BR" sz="1800" dirty="0"/>
                        <a:t>FARMACÊUTICA</a:t>
                      </a:r>
                    </a:p>
                  </a:txBody>
                  <a:tcPr marL="91425" marR="91425" marT="45723" marB="45723"/>
                </a:tc>
                <a:tc>
                  <a:txBody>
                    <a:bodyPr/>
                    <a:lstStyle/>
                    <a:p>
                      <a:r>
                        <a:rPr lang="pt-BR" sz="1800" dirty="0"/>
                        <a:t>DOUTORA EM CIENCIAS DA SAUDE</a:t>
                      </a:r>
                    </a:p>
                  </a:txBody>
                  <a:tcPr marL="91425" marR="91425" marT="45723" marB="45723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pt-BR" sz="1800" dirty="0">
                          <a:latin typeface="Arial" pitchFamily="34" charset="0"/>
                          <a:cs typeface="Arial" pitchFamily="34" charset="0"/>
                        </a:rPr>
                        <a:t>SERGIO SIRENA</a:t>
                      </a:r>
                    </a:p>
                  </a:txBody>
                  <a:tcPr marL="91425" marR="91425" marT="45723" marB="45723"/>
                </a:tc>
                <a:tc>
                  <a:txBody>
                    <a:bodyPr/>
                    <a:lstStyle/>
                    <a:p>
                      <a:r>
                        <a:rPr lang="pt-BR" sz="1800" dirty="0"/>
                        <a:t>MFC</a:t>
                      </a:r>
                    </a:p>
                  </a:txBody>
                  <a:tcPr marL="91425" marR="91425" marT="45723" marB="45723"/>
                </a:tc>
                <a:tc>
                  <a:txBody>
                    <a:bodyPr/>
                    <a:lstStyle/>
                    <a:p>
                      <a:r>
                        <a:rPr lang="pt-BR" sz="1800" dirty="0"/>
                        <a:t>DOUTOR  GERONTOLOGIA</a:t>
                      </a:r>
                    </a:p>
                  </a:txBody>
                  <a:tcPr marL="91425" marR="91425" marT="45723" marB="45723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pt-BR" sz="1800" dirty="0">
                          <a:latin typeface="Arial" pitchFamily="34" charset="0"/>
                          <a:cs typeface="Arial" pitchFamily="34" charset="0"/>
                        </a:rPr>
                        <a:t>JULIO BALDISSEROTTO</a:t>
                      </a:r>
                    </a:p>
                  </a:txBody>
                  <a:tcPr marL="91425" marR="91425" marT="45723" marB="45723"/>
                </a:tc>
                <a:tc>
                  <a:txBody>
                    <a:bodyPr/>
                    <a:lstStyle/>
                    <a:p>
                      <a:r>
                        <a:rPr lang="pt-BR" sz="1800" dirty="0"/>
                        <a:t>DENTISTA</a:t>
                      </a:r>
                    </a:p>
                  </a:txBody>
                  <a:tcPr marL="91425" marR="91425" marT="45723" marB="45723"/>
                </a:tc>
                <a:tc>
                  <a:txBody>
                    <a:bodyPr/>
                    <a:lstStyle/>
                    <a:p>
                      <a:r>
                        <a:rPr lang="pt-BR" sz="1800" dirty="0"/>
                        <a:t>DOUTOR  SAUDE</a:t>
                      </a:r>
                      <a:r>
                        <a:rPr lang="pt-BR" sz="1800" baseline="0" dirty="0"/>
                        <a:t> BUCAL</a:t>
                      </a:r>
                      <a:endParaRPr lang="pt-BR" sz="1800" dirty="0"/>
                    </a:p>
                  </a:txBody>
                  <a:tcPr marL="91425" marR="91425" marT="45723" marB="45723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pt-BR" sz="1800" dirty="0">
                          <a:latin typeface="Arial" pitchFamily="34" charset="0"/>
                          <a:cs typeface="Arial" pitchFamily="34" charset="0"/>
                        </a:rPr>
                        <a:t>LENA DE AZAREDO LIMA</a:t>
                      </a:r>
                    </a:p>
                  </a:txBody>
                  <a:tcPr marL="91425" marR="91425" marT="45723" marB="45723"/>
                </a:tc>
                <a:tc>
                  <a:txBody>
                    <a:bodyPr/>
                    <a:lstStyle/>
                    <a:p>
                      <a:r>
                        <a:rPr lang="pt-BR" sz="1800" dirty="0"/>
                        <a:t>NUTRICIONISTA</a:t>
                      </a:r>
                    </a:p>
                  </a:txBody>
                  <a:tcPr marL="91425" marR="91425" marT="45723" marB="45723"/>
                </a:tc>
                <a:tc>
                  <a:txBody>
                    <a:bodyPr/>
                    <a:lstStyle/>
                    <a:p>
                      <a:r>
                        <a:rPr lang="pt-BR" sz="1800" dirty="0"/>
                        <a:t>MESTRE EM EPIDEMIOLOGIA</a:t>
                      </a:r>
                    </a:p>
                  </a:txBody>
                  <a:tcPr marL="91425" marR="91425" marT="45723" marB="45723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pt-BR" sz="1800" dirty="0">
                          <a:latin typeface="Arial" pitchFamily="34" charset="0"/>
                          <a:cs typeface="Arial" pitchFamily="34" charset="0"/>
                        </a:rPr>
                        <a:t>SILVIA TAKEDA</a:t>
                      </a:r>
                    </a:p>
                  </a:txBody>
                  <a:tcPr marL="91425" marR="91425" marT="45723" marB="45723"/>
                </a:tc>
                <a:tc>
                  <a:txBody>
                    <a:bodyPr/>
                    <a:lstStyle/>
                    <a:p>
                      <a:r>
                        <a:rPr lang="pt-BR" sz="1800" dirty="0"/>
                        <a:t>MFC</a:t>
                      </a:r>
                    </a:p>
                  </a:txBody>
                  <a:tcPr marL="91425" marR="91425" marT="45723" marB="45723"/>
                </a:tc>
                <a:tc>
                  <a:txBody>
                    <a:bodyPr/>
                    <a:lstStyle/>
                    <a:p>
                      <a:r>
                        <a:rPr lang="pt-BR" sz="1800" dirty="0"/>
                        <a:t>MESTRE</a:t>
                      </a:r>
                      <a:r>
                        <a:rPr lang="pt-BR" sz="1800" baseline="0" dirty="0"/>
                        <a:t> EM EPIDEMIOLOGIA</a:t>
                      </a:r>
                      <a:endParaRPr lang="pt-BR" sz="1800" dirty="0"/>
                    </a:p>
                  </a:txBody>
                  <a:tcPr marL="91425" marR="91425" marT="45723" marB="45723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13353" name="Imagem 0" descr="LOGO CEPAPS PEQUEN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5865813"/>
            <a:ext cx="1374775" cy="757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044717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Grp="1" noChangeArrowheads="1"/>
          </p:cNvSpPr>
          <p:nvPr>
            <p:ph type="title"/>
          </p:nvPr>
        </p:nvSpPr>
        <p:spPr>
          <a:xfrm>
            <a:off x="755650" y="115888"/>
            <a:ext cx="7770813" cy="1244600"/>
          </a:xfrm>
        </p:spPr>
        <p:txBody>
          <a:bodyPr/>
          <a:lstStyle/>
          <a:p>
            <a:pPr eaLnBrk="1" hangingPunct="1">
              <a:tabLst>
                <a:tab pos="0" algn="l"/>
                <a:tab pos="828675" algn="l"/>
                <a:tab pos="1657350" algn="l"/>
                <a:tab pos="2487613" algn="l"/>
                <a:tab pos="3316288" algn="l"/>
                <a:tab pos="4146550" algn="l"/>
                <a:tab pos="4975225" algn="l"/>
                <a:tab pos="5805488" algn="l"/>
                <a:tab pos="6634163" algn="l"/>
                <a:tab pos="7464425" algn="l"/>
                <a:tab pos="8293100" algn="l"/>
                <a:tab pos="9123363" algn="l"/>
              </a:tabLst>
            </a:pPr>
            <a:r>
              <a:rPr lang="pt-BR" sz="3200" b="1" dirty="0">
                <a:solidFill>
                  <a:srgbClr val="008000"/>
                </a:solidFill>
                <a:latin typeface="Arial" charset="0"/>
                <a:cs typeface="Arial" charset="0"/>
              </a:rPr>
              <a:t>Centro de Estudo e Pesquisa </a:t>
            </a:r>
            <a:br>
              <a:rPr lang="pt-BR" sz="3200" b="1" dirty="0">
                <a:solidFill>
                  <a:srgbClr val="008000"/>
                </a:solidFill>
                <a:latin typeface="Arial" charset="0"/>
                <a:cs typeface="Arial" charset="0"/>
              </a:rPr>
            </a:br>
            <a:r>
              <a:rPr lang="pt-BR" sz="3200" b="1" dirty="0">
                <a:solidFill>
                  <a:srgbClr val="008000"/>
                </a:solidFill>
                <a:latin typeface="Arial" charset="0"/>
                <a:cs typeface="Arial" charset="0"/>
              </a:rPr>
              <a:t>em Atenção Primaria à Saúde- </a:t>
            </a:r>
            <a:r>
              <a:rPr lang="pt-BR" sz="3200" b="1" dirty="0" err="1">
                <a:solidFill>
                  <a:srgbClr val="008000"/>
                </a:solidFill>
                <a:latin typeface="Arial" charset="0"/>
                <a:cs typeface="Arial" charset="0"/>
              </a:rPr>
              <a:t>CepAPS</a:t>
            </a:r>
            <a:endParaRPr lang="pt-BR" sz="3200" b="1" dirty="0">
              <a:solidFill>
                <a:srgbClr val="008000"/>
              </a:solidFill>
              <a:latin typeface="Arial" charset="0"/>
              <a:cs typeface="Arial" charset="0"/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4213" y="1412875"/>
            <a:ext cx="7804150" cy="4508500"/>
          </a:xfrm>
        </p:spPr>
        <p:txBody>
          <a:bodyPr rtlCol="0">
            <a:normAutofit lnSpcReduction="10000"/>
          </a:bodyPr>
          <a:lstStyle/>
          <a:p>
            <a:pPr indent="-309605" eaLnBrk="1" fontAlgn="auto" hangingPunct="1">
              <a:spcBef>
                <a:spcPts val="454"/>
              </a:spcBef>
              <a:spcAft>
                <a:spcPts val="0"/>
              </a:spcAft>
              <a:buFont typeface="Arial" pitchFamily="34" charset="0"/>
              <a:buNone/>
              <a:tabLst>
                <a:tab pos="828013" algn="l"/>
                <a:tab pos="1657465" algn="l"/>
                <a:tab pos="2486917" algn="l"/>
                <a:tab pos="3316369" algn="l"/>
                <a:tab pos="4145822" algn="l"/>
                <a:tab pos="4975274" algn="l"/>
                <a:tab pos="5804726" algn="l"/>
                <a:tab pos="6634178" algn="l"/>
                <a:tab pos="7463631" algn="l"/>
                <a:tab pos="8293083" algn="l"/>
                <a:tab pos="9122535" algn="l"/>
              </a:tabLst>
              <a:defRPr/>
            </a:pPr>
            <a:r>
              <a:rPr lang="pt-BR" sz="2200" b="1" u="sng" dirty="0">
                <a:latin typeface="Arial" pitchFamily="34" charset="0"/>
                <a:cs typeface="Arial" pitchFamily="34" charset="0"/>
              </a:rPr>
              <a:t>Histórico e objetivo</a:t>
            </a:r>
          </a:p>
          <a:p>
            <a:pPr indent="-309605" eaLnBrk="1" fontAlgn="auto" hangingPunct="1">
              <a:spcBef>
                <a:spcPts val="454"/>
              </a:spcBef>
              <a:spcAft>
                <a:spcPts val="0"/>
              </a:spcAft>
              <a:buFont typeface="Arial" pitchFamily="34" charset="0"/>
              <a:buNone/>
              <a:tabLst>
                <a:tab pos="828013" algn="l"/>
                <a:tab pos="1657465" algn="l"/>
                <a:tab pos="2486917" algn="l"/>
                <a:tab pos="3316369" algn="l"/>
                <a:tab pos="4145822" algn="l"/>
                <a:tab pos="4975274" algn="l"/>
                <a:tab pos="5804726" algn="l"/>
                <a:tab pos="6634178" algn="l"/>
                <a:tab pos="7463631" algn="l"/>
                <a:tab pos="8293083" algn="l"/>
                <a:tab pos="9122535" algn="l"/>
              </a:tabLst>
              <a:defRPr/>
            </a:pPr>
            <a:endParaRPr lang="pt-BR" sz="2200" b="1" dirty="0">
              <a:latin typeface="Arial" pitchFamily="34" charset="0"/>
              <a:cs typeface="Arial" pitchFamily="34" charset="0"/>
            </a:endParaRPr>
          </a:p>
          <a:p>
            <a:pPr indent="-309605" eaLnBrk="1" fontAlgn="auto" hangingPunct="1">
              <a:spcBef>
                <a:spcPts val="454"/>
              </a:spcBef>
              <a:spcAft>
                <a:spcPts val="0"/>
              </a:spcAft>
              <a:buFont typeface="Arial" charset="0"/>
              <a:buChar char="→"/>
              <a:tabLst>
                <a:tab pos="828013" algn="l"/>
                <a:tab pos="1657465" algn="l"/>
                <a:tab pos="2486917" algn="l"/>
                <a:tab pos="3316369" algn="l"/>
                <a:tab pos="4145822" algn="l"/>
                <a:tab pos="4975274" algn="l"/>
                <a:tab pos="5804726" algn="l"/>
                <a:tab pos="6634178" algn="l"/>
                <a:tab pos="7463631" algn="l"/>
                <a:tab pos="8293083" algn="l"/>
                <a:tab pos="9122535" algn="l"/>
              </a:tabLst>
              <a:defRPr/>
            </a:pPr>
            <a:r>
              <a:rPr lang="pt-BR" sz="2200" b="1" dirty="0">
                <a:latin typeface="Arial" pitchFamily="34" charset="0"/>
                <a:cs typeface="Arial" pitchFamily="34" charset="0"/>
              </a:rPr>
              <a:t>2010</a:t>
            </a:r>
            <a:r>
              <a:rPr lang="pt-BR" sz="2200" dirty="0">
                <a:latin typeface="Arial" pitchFamily="34" charset="0"/>
                <a:cs typeface="Arial" pitchFamily="34" charset="0"/>
              </a:rPr>
              <a:t>: O MS, através do DAB, financiou a criação de centros de pesquisa constituídos por </a:t>
            </a:r>
            <a:r>
              <a:rPr lang="pt-BR" sz="2200" i="1" dirty="0">
                <a:latin typeface="Arial" pitchFamily="34" charset="0"/>
                <a:cs typeface="Arial" pitchFamily="34" charset="0"/>
              </a:rPr>
              <a:t>serviços de APS considerados de excelência </a:t>
            </a:r>
            <a:r>
              <a:rPr lang="pt-BR" sz="2200" dirty="0">
                <a:latin typeface="Arial" pitchFamily="34" charset="0"/>
                <a:cs typeface="Arial" pitchFamily="34" charset="0"/>
              </a:rPr>
              <a:t>e </a:t>
            </a:r>
            <a:r>
              <a:rPr lang="pt-BR" sz="2200" i="1" dirty="0">
                <a:latin typeface="Arial" pitchFamily="34" charset="0"/>
                <a:cs typeface="Arial" pitchFamily="34" charset="0"/>
              </a:rPr>
              <a:t>Universidades</a:t>
            </a:r>
            <a:r>
              <a:rPr lang="pt-BR" sz="2200" dirty="0">
                <a:latin typeface="Arial" pitchFamily="34" charset="0"/>
                <a:cs typeface="Arial" pitchFamily="34" charset="0"/>
              </a:rPr>
              <a:t>.</a:t>
            </a:r>
            <a:br>
              <a:rPr lang="pt-BR" sz="2200" dirty="0">
                <a:latin typeface="Arial" pitchFamily="34" charset="0"/>
                <a:cs typeface="Arial" pitchFamily="34" charset="0"/>
              </a:rPr>
            </a:br>
            <a:endParaRPr lang="pt-BR" sz="2200" dirty="0">
              <a:latin typeface="Arial" pitchFamily="34" charset="0"/>
              <a:cs typeface="Arial" pitchFamily="34" charset="0"/>
            </a:endParaRPr>
          </a:p>
          <a:p>
            <a:pPr indent="-309605" eaLnBrk="1" fontAlgn="auto" hangingPunct="1">
              <a:spcBef>
                <a:spcPts val="454"/>
              </a:spcBef>
              <a:spcAft>
                <a:spcPts val="0"/>
              </a:spcAft>
              <a:buFont typeface="Arial" charset="0"/>
              <a:buChar char="→"/>
              <a:tabLst>
                <a:tab pos="828013" algn="l"/>
                <a:tab pos="1657465" algn="l"/>
                <a:tab pos="2486917" algn="l"/>
                <a:tab pos="3316369" algn="l"/>
                <a:tab pos="4145822" algn="l"/>
                <a:tab pos="4975274" algn="l"/>
                <a:tab pos="5804726" algn="l"/>
                <a:tab pos="6634178" algn="l"/>
                <a:tab pos="7463631" algn="l"/>
                <a:tab pos="8293083" algn="l"/>
                <a:tab pos="9122535" algn="l"/>
              </a:tabLst>
              <a:defRPr/>
            </a:pPr>
            <a:r>
              <a:rPr lang="pt-BR" sz="2200" dirty="0">
                <a:latin typeface="Arial" pitchFamily="34" charset="0"/>
                <a:cs typeface="Arial" pitchFamily="34" charset="0"/>
              </a:rPr>
              <a:t>Estes centros de pesquisa tem a atribuição de desenvolver pesquisas em temas de saúde que contribuam com o aperfeiçoamento da Atenção Primária no Brasil, desenvolvendo, avaliando e divulgando boas práticas em APS. </a:t>
            </a:r>
          </a:p>
          <a:p>
            <a:pPr indent="-309605" eaLnBrk="1" fontAlgn="auto" hangingPunct="1">
              <a:spcBef>
                <a:spcPts val="454"/>
              </a:spcBef>
              <a:spcAft>
                <a:spcPts val="0"/>
              </a:spcAft>
              <a:buFont typeface="Arial" charset="0"/>
              <a:buChar char="→"/>
              <a:tabLst>
                <a:tab pos="828013" algn="l"/>
                <a:tab pos="1657465" algn="l"/>
                <a:tab pos="2486917" algn="l"/>
                <a:tab pos="3316369" algn="l"/>
                <a:tab pos="4145822" algn="l"/>
                <a:tab pos="4975274" algn="l"/>
                <a:tab pos="5804726" algn="l"/>
                <a:tab pos="6634178" algn="l"/>
                <a:tab pos="7463631" algn="l"/>
                <a:tab pos="8293083" algn="l"/>
                <a:tab pos="9122535" algn="l"/>
              </a:tabLst>
              <a:defRPr/>
            </a:pPr>
            <a:r>
              <a:rPr lang="pt-BR" sz="2200" b="1" dirty="0">
                <a:latin typeface="Arial" pitchFamily="34" charset="0"/>
                <a:cs typeface="Arial" pitchFamily="34" charset="0"/>
              </a:rPr>
              <a:t>Encomenda para o CepAPS :</a:t>
            </a:r>
            <a:r>
              <a:rPr lang="pt-BR" sz="2200" dirty="0">
                <a:latin typeface="Arial" pitchFamily="34" charset="0"/>
                <a:cs typeface="Arial" pitchFamily="34" charset="0"/>
              </a:rPr>
              <a:t>Condições Crônicas &gt; Hipertensão arterial sistêmica e Diabetes mellitus. </a:t>
            </a:r>
          </a:p>
        </p:txBody>
      </p:sp>
      <p:pic>
        <p:nvPicPr>
          <p:cNvPr id="4100" name="Imagem 0" descr="LOGO CEPAPS PEQUEN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9363" y="5732463"/>
            <a:ext cx="1433512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6819490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9"/>
          <p:cNvSpPr txBox="1">
            <a:spLocks noChangeArrowheads="1"/>
          </p:cNvSpPr>
          <p:nvPr/>
        </p:nvSpPr>
        <p:spPr bwMode="auto">
          <a:xfrm>
            <a:off x="957263" y="1787525"/>
            <a:ext cx="6934200" cy="3378200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6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42452" rIns="81639" bIns="42452">
            <a:spAutoFit/>
          </a:bodyPr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pt-BR" sz="2200" b="1">
                <a:latin typeface="Arial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pt-BR" sz="2200" b="1">
                <a:solidFill>
                  <a:srgbClr val="008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LINHA DE PESQUISA</a:t>
            </a:r>
            <a:r>
              <a:rPr lang="pt-BR" sz="2200" b="1">
                <a:latin typeface="Arial" charset="0"/>
                <a:ea typeface="Arial Unicode MS" pitchFamily="34" charset="-128"/>
                <a:cs typeface="Arial Unicode MS" pitchFamily="34" charset="-128"/>
              </a:rPr>
              <a:t>:</a:t>
            </a:r>
          </a:p>
          <a:p>
            <a:pPr algn="just" eaLnBrk="1" hangingPunct="1"/>
            <a:r>
              <a:rPr lang="pt-BR" sz="3200" b="1">
                <a:latin typeface="Arial" charset="0"/>
                <a:ea typeface="Arial Unicode MS" pitchFamily="34" charset="-128"/>
                <a:cs typeface="Arial Unicode MS" pitchFamily="34" charset="-128"/>
              </a:rPr>
              <a:t>Avaliação de serviços e tecnologias em Atenção Primária à Saúde nos aspectos da </a:t>
            </a:r>
            <a:r>
              <a:rPr lang="pt-BR" sz="3200" b="1" u="sng">
                <a:latin typeface="Arial" charset="0"/>
                <a:ea typeface="Arial Unicode MS" pitchFamily="34" charset="-128"/>
                <a:cs typeface="Arial Unicode MS" pitchFamily="34" charset="-128"/>
              </a:rPr>
              <a:t>Assistência, Gestão e dos Processos Educacionais.  </a:t>
            </a:r>
          </a:p>
          <a:p>
            <a:pPr algn="just" eaLnBrk="1" hangingPunct="1"/>
            <a:endParaRPr lang="pt-BR" sz="3200" b="1"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123" name="Rectangle 11"/>
          <p:cNvSpPr>
            <a:spLocks noChangeArrowheads="1"/>
          </p:cNvSpPr>
          <p:nvPr/>
        </p:nvSpPr>
        <p:spPr bwMode="auto">
          <a:xfrm>
            <a:off x="652463" y="414338"/>
            <a:ext cx="7542212" cy="124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1639" tIns="42452" rIns="81639" bIns="42452" anchor="ctr"/>
          <a:lstStyle/>
          <a:p>
            <a:pPr algn="ctr">
              <a:tabLst>
                <a:tab pos="0" algn="l"/>
                <a:tab pos="828675" algn="l"/>
                <a:tab pos="1657350" algn="l"/>
                <a:tab pos="2487613" algn="l"/>
                <a:tab pos="3316288" algn="l"/>
                <a:tab pos="4146550" algn="l"/>
                <a:tab pos="4975225" algn="l"/>
                <a:tab pos="5805488" algn="l"/>
                <a:tab pos="6634163" algn="l"/>
                <a:tab pos="7464425" algn="l"/>
                <a:tab pos="8293100" algn="l"/>
                <a:tab pos="9123363" algn="l"/>
              </a:tabLst>
            </a:pPr>
            <a:r>
              <a:rPr lang="pt-BR" sz="2800" b="1" dirty="0">
                <a:solidFill>
                  <a:srgbClr val="008000"/>
                </a:solidFill>
                <a:latin typeface="Arial" charset="0"/>
              </a:rPr>
              <a:t>Centro de Estudo e Pesquisa </a:t>
            </a:r>
            <a:br>
              <a:rPr lang="pt-BR" sz="2800" b="1" dirty="0">
                <a:solidFill>
                  <a:srgbClr val="008000"/>
                </a:solidFill>
                <a:latin typeface="Arial" charset="0"/>
              </a:rPr>
            </a:br>
            <a:r>
              <a:rPr lang="pt-BR" sz="2800" b="1" dirty="0">
                <a:solidFill>
                  <a:srgbClr val="008000"/>
                </a:solidFill>
                <a:latin typeface="Arial" charset="0"/>
              </a:rPr>
              <a:t>em Atenção Primaria à Saúde- </a:t>
            </a:r>
            <a:r>
              <a:rPr lang="pt-BR" sz="2800" b="1" dirty="0" err="1">
                <a:solidFill>
                  <a:srgbClr val="008000"/>
                </a:solidFill>
                <a:latin typeface="Arial" charset="0"/>
              </a:rPr>
              <a:t>CepAPS</a:t>
            </a:r>
            <a:endParaRPr lang="pt-BR" sz="2800" dirty="0">
              <a:latin typeface="Arial" charset="0"/>
            </a:endParaRPr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842963" y="5441950"/>
            <a:ext cx="6934200" cy="947738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6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42452" rIns="81639" bIns="42452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200" b="1" u="sng" dirty="0">
                <a:solidFill>
                  <a:srgbClr val="008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 charset="0"/>
              </a:rPr>
              <a:t>FOCO</a:t>
            </a:r>
            <a:r>
              <a:rPr lang="pt-BR" sz="2200" dirty="0">
                <a:solidFill>
                  <a:srgbClr val="008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 charset="0"/>
              </a:rPr>
              <a:t>: </a:t>
            </a:r>
            <a:r>
              <a:rPr lang="pt-BR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 charset="0"/>
              </a:rPr>
              <a:t>CONDIÇÕES CRÔNICAS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 charset="0"/>
              </a:rPr>
              <a:t>          HAS-DM</a:t>
            </a:r>
          </a:p>
        </p:txBody>
      </p:sp>
      <p:pic>
        <p:nvPicPr>
          <p:cNvPr id="5125" name="Imagem 0" descr="LOGO CEPAPS PEQUEN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5265738"/>
            <a:ext cx="2020888" cy="1112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0678638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ítulo 1"/>
          <p:cNvSpPr>
            <a:spLocks noGrp="1"/>
          </p:cNvSpPr>
          <p:nvPr>
            <p:ph type="ctrTitle"/>
          </p:nvPr>
        </p:nvSpPr>
        <p:spPr>
          <a:xfrm>
            <a:off x="827088" y="549275"/>
            <a:ext cx="7772400" cy="1470025"/>
          </a:xfrm>
        </p:spPr>
        <p:txBody>
          <a:bodyPr/>
          <a:lstStyle/>
          <a:p>
            <a:pPr>
              <a:tabLst>
                <a:tab pos="0" algn="l"/>
                <a:tab pos="828675" algn="l"/>
                <a:tab pos="1657350" algn="l"/>
                <a:tab pos="2487613" algn="l"/>
                <a:tab pos="3316288" algn="l"/>
                <a:tab pos="4146550" algn="l"/>
                <a:tab pos="4975225" algn="l"/>
                <a:tab pos="5805488" algn="l"/>
                <a:tab pos="6634163" algn="l"/>
                <a:tab pos="7464425" algn="l"/>
                <a:tab pos="8293100" algn="l"/>
                <a:tab pos="9123363" algn="l"/>
              </a:tabLst>
            </a:pPr>
            <a:r>
              <a:rPr lang="pt-BR" sz="3200" b="1" dirty="0">
                <a:solidFill>
                  <a:srgbClr val="008000"/>
                </a:solidFill>
                <a:latin typeface="Arial" charset="0"/>
              </a:rPr>
              <a:t>Centro de Estudo e Pesquisa </a:t>
            </a:r>
            <a:br>
              <a:rPr lang="pt-BR" sz="3200" b="1" dirty="0">
                <a:solidFill>
                  <a:srgbClr val="008000"/>
                </a:solidFill>
                <a:latin typeface="Arial" charset="0"/>
              </a:rPr>
            </a:br>
            <a:r>
              <a:rPr lang="pt-BR" sz="3200" b="1" dirty="0">
                <a:solidFill>
                  <a:srgbClr val="008000"/>
                </a:solidFill>
                <a:latin typeface="Arial" charset="0"/>
              </a:rPr>
              <a:t>em Atenção Primaria à Saúde- </a:t>
            </a:r>
            <a:r>
              <a:rPr lang="pt-BR" sz="3200" b="1" dirty="0" err="1">
                <a:solidFill>
                  <a:srgbClr val="008000"/>
                </a:solidFill>
                <a:latin typeface="Arial" charset="0"/>
              </a:rPr>
              <a:t>CepAPS</a:t>
            </a:r>
            <a:endParaRPr lang="pt-BR" sz="3200" dirty="0">
              <a:latin typeface="Arial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23850" y="2420938"/>
            <a:ext cx="8208963" cy="3887787"/>
          </a:xfrm>
        </p:spPr>
        <p:txBody>
          <a:bodyPr/>
          <a:lstStyle/>
          <a:p>
            <a:pPr algn="just">
              <a:defRPr/>
            </a:pPr>
            <a:r>
              <a:rPr lang="pt-BR" b="1" dirty="0">
                <a:solidFill>
                  <a:srgbClr val="008000"/>
                </a:solidFill>
              </a:rPr>
              <a:t>1º  PESQUISA:</a:t>
            </a:r>
          </a:p>
          <a:p>
            <a:pPr algn="just">
              <a:defRPr/>
            </a:pPr>
            <a:br>
              <a:rPr lang="pt-BR" b="1" dirty="0">
                <a:solidFill>
                  <a:srgbClr val="008000"/>
                </a:solidFill>
              </a:rPr>
            </a:br>
            <a:r>
              <a:rPr lang="pt-BR" b="1" dirty="0">
                <a:solidFill>
                  <a:schemeClr val="tx1"/>
                </a:solidFill>
                <a:cs typeface="Times New Roman" charset="0"/>
              </a:rPr>
              <a:t>Avaliação da atenção à saúde em hipertensão arterial sistêmica e diabetes mellitus tipo 2, nos aspectos de </a:t>
            </a:r>
            <a:r>
              <a:rPr lang="pt-BR" b="1" dirty="0">
                <a:solidFill>
                  <a:schemeClr val="tx1"/>
                </a:solidFill>
              </a:rPr>
              <a:t>assistência , gestão e processos educacionais. 2011-2014</a:t>
            </a:r>
            <a:endParaRPr lang="pt-BR" b="1" dirty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cs typeface="Times New Roman" charset="0"/>
            </a:endParaRPr>
          </a:p>
          <a:p>
            <a:pPr>
              <a:defRPr/>
            </a:pPr>
            <a:endParaRPr lang="pt-BR" dirty="0"/>
          </a:p>
        </p:txBody>
      </p:sp>
      <p:pic>
        <p:nvPicPr>
          <p:cNvPr id="6148" name="Imagem 0" descr="LOGO CEPAPS PEQUEN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9113" y="5589588"/>
            <a:ext cx="1957387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15623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ítulo 1"/>
          <p:cNvSpPr>
            <a:spLocks noGrp="1"/>
          </p:cNvSpPr>
          <p:nvPr>
            <p:ph type="ctrTitle"/>
          </p:nvPr>
        </p:nvSpPr>
        <p:spPr>
          <a:xfrm>
            <a:off x="684213" y="260350"/>
            <a:ext cx="7991475" cy="1385888"/>
          </a:xfrm>
        </p:spPr>
        <p:txBody>
          <a:bodyPr/>
          <a:lstStyle/>
          <a:p>
            <a:r>
              <a:rPr lang="pt-BR" sz="4000" b="1" dirty="0">
                <a:solidFill>
                  <a:srgbClr val="008000"/>
                </a:solidFill>
                <a:latin typeface="Arial" charset="0"/>
                <a:cs typeface="Arial" charset="0"/>
              </a:rPr>
              <a:t>Principais resultados da primeira pesquisa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23850" y="1628775"/>
            <a:ext cx="8135938" cy="4824413"/>
          </a:xfrm>
        </p:spPr>
        <p:txBody>
          <a:bodyPr/>
          <a:lstStyle/>
          <a:p>
            <a:pPr marL="457200" indent="-457200" algn="l">
              <a:buFontTx/>
              <a:buChar char="-"/>
              <a:defRPr/>
            </a:pPr>
            <a:endParaRPr lang="pt-BR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algn="l">
              <a:buFontTx/>
              <a:buChar char="-"/>
              <a:defRPr/>
            </a:pPr>
            <a:r>
              <a:rPr lang="pt-BR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Perfil dos hipertensos e diabéticos.</a:t>
            </a:r>
          </a:p>
          <a:p>
            <a:pPr marL="457200" indent="-457200" algn="l">
              <a:buFontTx/>
              <a:buChar char="-"/>
              <a:defRPr/>
            </a:pPr>
            <a:r>
              <a:rPr lang="pt-BR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Processos de trabalho das equipes.</a:t>
            </a:r>
          </a:p>
          <a:p>
            <a:pPr marL="457200" indent="-457200" algn="l">
              <a:buFontTx/>
              <a:buChar char="-"/>
              <a:defRPr/>
            </a:pPr>
            <a:r>
              <a:rPr lang="pt-BR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Educação permanente em HAS DM.</a:t>
            </a:r>
          </a:p>
          <a:p>
            <a:pPr marL="457200" indent="-457200" algn="l">
              <a:buFontTx/>
              <a:buChar char="-"/>
              <a:defRPr/>
            </a:pPr>
            <a:r>
              <a:rPr lang="pt-BR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Perfil nutricional de pessoas com HASDM</a:t>
            </a:r>
          </a:p>
          <a:p>
            <a:pPr marL="457200" indent="-457200" algn="l">
              <a:buFontTx/>
              <a:buChar char="-"/>
              <a:defRPr/>
            </a:pPr>
            <a:r>
              <a:rPr lang="pt-BR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Adesão ao tratamento de pessoas com HASDM</a:t>
            </a:r>
          </a:p>
          <a:p>
            <a:pPr marL="457200" indent="-457200" algn="l">
              <a:buFontTx/>
              <a:buChar char="-"/>
              <a:defRPr/>
            </a:pPr>
            <a:r>
              <a:rPr lang="pt-BR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Saúde bucal e condições crônicas</a:t>
            </a:r>
            <a:endParaRPr lang="en-US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 eaLnBrk="1" fontAlgn="auto" hangingPunct="1">
              <a:spcAft>
                <a:spcPts val="0"/>
              </a:spcAft>
              <a:defRPr/>
            </a:pPr>
            <a:endParaRPr lang="en-US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Socio-demographic </a:t>
            </a:r>
            <a:r>
              <a:rPr lang="en-US" sz="20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caracteristics</a:t>
            </a:r>
            <a:r>
              <a:rPr lang="en-US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and prevalence of risk factors in a hypertensive and diabetics population: a cross-sectional study in primary health care in Brazil"" (PUBH-D-16-00600R2) </a:t>
            </a:r>
            <a:r>
              <a:rPr lang="en-US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has been accepted for publication in BMC Public Health.</a:t>
            </a:r>
            <a:r>
              <a:rPr lang="pt-BR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0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Qualis</a:t>
            </a:r>
            <a:r>
              <a:rPr lang="pt-BR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A2. 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endParaRPr lang="pt-BR" dirty="0">
              <a:latin typeface="Arial" pitchFamily="34" charset="0"/>
              <a:cs typeface="Arial" pitchFamily="34" charset="0"/>
            </a:endParaRPr>
          </a:p>
          <a:p>
            <a:pPr marL="457200" indent="-457200" algn="l">
              <a:buFontTx/>
              <a:buChar char="-"/>
              <a:defRPr/>
            </a:pPr>
            <a:endParaRPr lang="pt-BR" dirty="0"/>
          </a:p>
        </p:txBody>
      </p:sp>
      <p:pic>
        <p:nvPicPr>
          <p:cNvPr id="7172" name="Imagem 0" descr="LOGO CEPAPS PEQUEN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5988036"/>
            <a:ext cx="1291953" cy="712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116930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4000" b="1" dirty="0">
                <a:solidFill>
                  <a:srgbClr val="008000"/>
                </a:solidFill>
                <a:latin typeface="Arial" charset="0"/>
                <a:cs typeface="Arial" charset="0"/>
              </a:rPr>
              <a:t>Principais resultados da primeira pesquisa</a:t>
            </a:r>
          </a:p>
        </p:txBody>
      </p:sp>
      <p:sp>
        <p:nvSpPr>
          <p:cNvPr id="8195" name="Espaço Reservado para Conteúdo 2"/>
          <p:cNvSpPr>
            <a:spLocks noGrp="1"/>
          </p:cNvSpPr>
          <p:nvPr>
            <p:ph idx="1"/>
          </p:nvPr>
        </p:nvSpPr>
        <p:spPr>
          <a:xfrm>
            <a:off x="395288" y="1052513"/>
            <a:ext cx="8229600" cy="5065712"/>
          </a:xfrm>
        </p:spPr>
        <p:txBody>
          <a:bodyPr/>
          <a:lstStyle/>
          <a:p>
            <a:endParaRPr lang="pt-BR" sz="2400" b="1" dirty="0">
              <a:latin typeface="Arial" charset="0"/>
              <a:cs typeface="Arial" charset="0"/>
            </a:endParaRPr>
          </a:p>
          <a:p>
            <a:r>
              <a:rPr lang="pt-BR" sz="2000" b="1" dirty="0">
                <a:latin typeface="Arial" charset="0"/>
                <a:cs typeface="Arial" charset="0"/>
              </a:rPr>
              <a:t>Condições Crônicas como prioridade no SSC: estabelecimento de metas e qualificação da assistência. </a:t>
            </a:r>
          </a:p>
          <a:p>
            <a:endParaRPr lang="pt-BR" sz="2000" dirty="0">
              <a:latin typeface="Arial" charset="0"/>
              <a:cs typeface="Arial" charset="0"/>
            </a:endParaRPr>
          </a:p>
          <a:p>
            <a:r>
              <a:rPr lang="pt-BR" sz="2000" dirty="0">
                <a:latin typeface="Arial" charset="0"/>
                <a:cs typeface="Arial" charset="0"/>
              </a:rPr>
              <a:t>Implementação de novas tecnologias na abordagem das Condições Crônicas: Estratificação de risco, Consulta coletiva, Consulta sequencial, Gestão de Caso, autocuidado e plano conjunto de cuidados</a:t>
            </a:r>
          </a:p>
          <a:p>
            <a:endParaRPr lang="pt-BR" sz="2000" b="1" dirty="0">
              <a:latin typeface="Arial" charset="0"/>
              <a:cs typeface="Arial" charset="0"/>
            </a:endParaRPr>
          </a:p>
          <a:p>
            <a:r>
              <a:rPr lang="pt-BR" sz="2000" b="1" dirty="0">
                <a:latin typeface="Arial" charset="0"/>
                <a:cs typeface="Arial" charset="0"/>
              </a:rPr>
              <a:t>Trabalho integrado com o Monitoramento &amp; Avaliação no programa </a:t>
            </a:r>
            <a:r>
              <a:rPr lang="pt-BR" sz="2000" b="1" dirty="0" err="1">
                <a:latin typeface="Arial" charset="0"/>
                <a:cs typeface="Arial" charset="0"/>
              </a:rPr>
              <a:t>HiperDia</a:t>
            </a:r>
            <a:r>
              <a:rPr lang="pt-BR" sz="2000" b="1" dirty="0">
                <a:latin typeface="Arial" charset="0"/>
                <a:cs typeface="Arial" charset="0"/>
              </a:rPr>
              <a:t>.</a:t>
            </a:r>
          </a:p>
          <a:p>
            <a:endParaRPr lang="pt-BR" sz="2000" b="1" dirty="0">
              <a:latin typeface="Arial" charset="0"/>
              <a:cs typeface="Arial" charset="0"/>
            </a:endParaRPr>
          </a:p>
          <a:p>
            <a:r>
              <a:rPr lang="pt-BR" sz="2000" dirty="0">
                <a:latin typeface="Arial" charset="0"/>
                <a:cs typeface="Arial" charset="0"/>
              </a:rPr>
              <a:t>Várias pesquisas derivadas.( </a:t>
            </a:r>
            <a:r>
              <a:rPr lang="pt-BR" sz="2000" dirty="0" err="1">
                <a:latin typeface="Arial" charset="0"/>
                <a:cs typeface="Arial" charset="0"/>
              </a:rPr>
              <a:t>TCCs</a:t>
            </a:r>
            <a:r>
              <a:rPr lang="pt-BR" sz="2000" dirty="0">
                <a:latin typeface="Arial" charset="0"/>
                <a:cs typeface="Arial" charset="0"/>
              </a:rPr>
              <a:t>, Mestrado, pós-</a:t>
            </a:r>
            <a:r>
              <a:rPr lang="pt-BR" sz="2000" dirty="0" err="1">
                <a:latin typeface="Arial" charset="0"/>
                <a:cs typeface="Arial" charset="0"/>
              </a:rPr>
              <a:t>doc</a:t>
            </a:r>
            <a:r>
              <a:rPr lang="pt-BR" sz="2000" dirty="0">
                <a:latin typeface="Arial" charset="0"/>
                <a:cs typeface="Arial" charset="0"/>
              </a:rPr>
              <a:t>)</a:t>
            </a:r>
          </a:p>
          <a:p>
            <a:endParaRPr lang="pt-BR" sz="2400" b="1" dirty="0">
              <a:latin typeface="Arial" charset="0"/>
              <a:cs typeface="Arial" charset="0"/>
            </a:endParaRPr>
          </a:p>
        </p:txBody>
      </p:sp>
      <p:pic>
        <p:nvPicPr>
          <p:cNvPr id="8196" name="Imagem 0" descr="LOGO CEPAPS PEQUEN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5359400"/>
            <a:ext cx="1817688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405639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Mestres e Doutores SSC</a:t>
            </a:r>
            <a:br>
              <a:rPr lang="pt-BR" b="1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pt-BR" b="1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4675175"/>
              </p:ext>
            </p:extLst>
          </p:nvPr>
        </p:nvGraphicFramePr>
        <p:xfrm>
          <a:off x="755577" y="1772816"/>
          <a:ext cx="6984777" cy="41044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665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20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12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016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332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05222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effectLst/>
                        </a:rPr>
                        <a:t>Mestres</a:t>
                      </a:r>
                      <a:endParaRPr lang="pt-BR" sz="11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effectLst/>
                        </a:rPr>
                        <a:t>Doutores</a:t>
                      </a:r>
                      <a:endParaRPr lang="pt-BR" sz="11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800" b="1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800" b="1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effectLst/>
                        </a:rPr>
                        <a:t>Pós-</a:t>
                      </a:r>
                      <a:r>
                        <a:rPr lang="pt-BR" sz="1800" b="1" dirty="0" err="1">
                          <a:effectLst/>
                        </a:rPr>
                        <a:t>doc</a:t>
                      </a:r>
                      <a:endParaRPr lang="pt-BR" sz="11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effectLst/>
                        </a:rPr>
                        <a:t>Mestrandos</a:t>
                      </a:r>
                      <a:endParaRPr lang="pt-BR" sz="11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effectLst/>
                        </a:rPr>
                        <a:t>Doutorandos</a:t>
                      </a:r>
                      <a:endParaRPr lang="pt-BR" sz="11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5222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effectLst/>
                        </a:rPr>
                        <a:t>67</a:t>
                      </a:r>
                      <a:endParaRPr lang="pt-BR" sz="11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800" b="1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effectLst/>
                        </a:rPr>
                        <a:t>19</a:t>
                      </a:r>
                      <a:endParaRPr lang="pt-BR" sz="11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800" b="1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800" b="1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800" b="1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effectLst/>
                        </a:rPr>
                        <a:t>02</a:t>
                      </a:r>
                      <a:endParaRPr lang="pt-BR" sz="11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>
                          <a:effectLst/>
                        </a:rPr>
                        <a:t>03</a:t>
                      </a:r>
                      <a:endParaRPr lang="pt-BR" sz="11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effectLst/>
                        </a:rPr>
                        <a:t>02</a:t>
                      </a:r>
                      <a:endParaRPr lang="pt-BR" sz="11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2206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 fontScale="90000"/>
          </a:bodyPr>
          <a:lstStyle/>
          <a:p>
            <a:br>
              <a:rPr lang="pt-BR" b="1" dirty="0"/>
            </a:br>
            <a:r>
              <a:rPr lang="pt-BR" sz="36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Mestres e Doutores com tema de Condições Crônicas-2012-2017</a:t>
            </a:r>
            <a:br>
              <a:rPr lang="pt-BR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</a:br>
            <a:endParaRPr lang="pt-BR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0939825"/>
              </p:ext>
            </p:extLst>
          </p:nvPr>
        </p:nvGraphicFramePr>
        <p:xfrm>
          <a:off x="395536" y="1340768"/>
          <a:ext cx="8424936" cy="530621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083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08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083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71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 Ano</a:t>
                      </a:r>
                      <a:endParaRPr lang="pt-BR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Tipo de Graduação </a:t>
                      </a:r>
                      <a:endParaRPr lang="pt-BR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           Tema</a:t>
                      </a:r>
                      <a:endParaRPr lang="pt-BR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71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2012</a:t>
                      </a:r>
                      <a:endParaRPr lang="pt-BR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2000" b="0" dirty="0">
                          <a:effectLst/>
                        </a:rPr>
                        <a:t>Doutorado </a:t>
                      </a:r>
                      <a:endParaRPr lang="pt-BR" sz="2000" b="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Mortalidade e DM</a:t>
                      </a:r>
                      <a:endParaRPr lang="pt-BR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1268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2013</a:t>
                      </a:r>
                      <a:endParaRPr lang="pt-BR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2000" b="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2000" b="0" dirty="0">
                          <a:effectLst/>
                        </a:rPr>
                        <a:t>Mestrado</a:t>
                      </a:r>
                      <a:endParaRPr lang="pt-BR" sz="2000" b="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Consultador frequente</a:t>
                      </a:r>
                      <a:endParaRPr lang="pt-BR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713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Cuidados paliativos </a:t>
                      </a:r>
                      <a:endParaRPr lang="pt-BR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7136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2014</a:t>
                      </a:r>
                      <a:endParaRPr lang="pt-BR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2000" b="0" dirty="0">
                          <a:effectLst/>
                        </a:rPr>
                        <a:t>Mestrado </a:t>
                      </a:r>
                      <a:endParaRPr lang="pt-BR" sz="2000" b="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HASDM e Nutrição</a:t>
                      </a:r>
                      <a:endParaRPr lang="pt-BR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713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2000" b="0" dirty="0">
                          <a:effectLst/>
                        </a:rPr>
                        <a:t>Doutorado</a:t>
                      </a:r>
                      <a:endParaRPr lang="pt-BR" sz="2000" b="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MCCP e HASDM</a:t>
                      </a:r>
                      <a:endParaRPr lang="pt-BR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7136"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2016</a:t>
                      </a:r>
                      <a:endParaRPr lang="pt-BR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2000" b="0" dirty="0">
                          <a:effectLst/>
                        </a:rPr>
                        <a:t>Mestrado</a:t>
                      </a:r>
                      <a:endParaRPr lang="pt-BR" sz="2000" b="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Vitamina D e HAS</a:t>
                      </a:r>
                      <a:endParaRPr lang="pt-BR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5427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2000" b="0" dirty="0">
                          <a:effectLst/>
                        </a:rPr>
                        <a:t>Doutorado </a:t>
                      </a:r>
                      <a:endParaRPr lang="pt-BR" sz="2000" b="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Entrevista Motivacional e Carie</a:t>
                      </a:r>
                      <a:endParaRPr lang="pt-BR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713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2000" b="0" dirty="0">
                          <a:effectLst/>
                        </a:rPr>
                        <a:t>Doutorado </a:t>
                      </a:r>
                      <a:endParaRPr lang="pt-BR" sz="2000" b="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Internações sensíveis APS</a:t>
                      </a:r>
                      <a:endParaRPr lang="pt-BR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7136"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2017</a:t>
                      </a:r>
                      <a:endParaRPr lang="pt-BR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2000" b="0" dirty="0">
                          <a:effectLst/>
                        </a:rPr>
                        <a:t>Doutorado</a:t>
                      </a:r>
                      <a:endParaRPr lang="pt-BR" sz="2000" b="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---------</a:t>
                      </a:r>
                      <a:endParaRPr lang="pt-BR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5427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2000" b="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2000" b="0" dirty="0">
                          <a:effectLst/>
                        </a:rPr>
                        <a:t>Mestrado</a:t>
                      </a:r>
                      <a:endParaRPr lang="pt-BR" sz="2000" b="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Entrevista Motivacional e Tabagismo</a:t>
                      </a:r>
                      <a:endParaRPr lang="pt-BR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83140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Grupos Gam e Empoderamento de </a:t>
                      </a:r>
                      <a:r>
                        <a:rPr lang="pt-BR" sz="1800" dirty="0" err="1">
                          <a:effectLst/>
                        </a:rPr>
                        <a:t>diabeticos</a:t>
                      </a:r>
                      <a:endParaRPr lang="pt-BR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5542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Total </a:t>
                      </a:r>
                      <a:endParaRPr lang="pt-BR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M: 06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D:  05</a:t>
                      </a:r>
                      <a:endParaRPr lang="pt-BR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 </a:t>
                      </a:r>
                      <a:endParaRPr lang="pt-BR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31801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36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TCCs</a:t>
            </a:r>
            <a:r>
              <a:rPr lang="pt-BR" sz="36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e Condições Crônicas-2012-2017</a:t>
            </a:r>
            <a:br>
              <a:rPr lang="pt-BR" dirty="0"/>
            </a:b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668922"/>
              </p:ext>
            </p:extLst>
          </p:nvPr>
        </p:nvGraphicFramePr>
        <p:xfrm>
          <a:off x="1115611" y="1484786"/>
          <a:ext cx="7488836" cy="367240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444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444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048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2400" b="1" dirty="0">
                          <a:effectLst/>
                        </a:rPr>
                        <a:t>Ano</a:t>
                      </a:r>
                      <a:endParaRPr lang="pt-BR" sz="24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2400" b="1" dirty="0">
                          <a:effectLst/>
                        </a:rPr>
                        <a:t>Total </a:t>
                      </a:r>
                      <a:endParaRPr lang="pt-BR" sz="24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48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2012-2014</a:t>
                      </a:r>
                      <a:endParaRPr lang="pt-BR" sz="2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2400" b="1" dirty="0">
                          <a:effectLst/>
                        </a:rPr>
                        <a:t>23</a:t>
                      </a:r>
                      <a:endParaRPr lang="pt-BR" sz="24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48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2015</a:t>
                      </a:r>
                      <a:endParaRPr lang="pt-BR" sz="2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2400" b="1" dirty="0">
                          <a:effectLst/>
                        </a:rPr>
                        <a:t>10</a:t>
                      </a:r>
                      <a:endParaRPr lang="pt-BR" sz="24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48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2016</a:t>
                      </a:r>
                      <a:endParaRPr lang="pt-BR" sz="2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2400" b="1" dirty="0">
                          <a:effectLst/>
                        </a:rPr>
                        <a:t>08</a:t>
                      </a:r>
                      <a:endParaRPr lang="pt-BR" sz="24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529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2017</a:t>
                      </a:r>
                      <a:endParaRPr lang="pt-BR" sz="2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2400" b="1" dirty="0">
                          <a:effectLst/>
                        </a:rPr>
                        <a:t>03(provisório)</a:t>
                      </a:r>
                      <a:endParaRPr lang="pt-BR" sz="24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21380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330</TotalTime>
  <Words>648</Words>
  <Application>Microsoft Office PowerPoint</Application>
  <PresentationFormat>Apresentação na tela (4:3)</PresentationFormat>
  <Paragraphs>171</Paragraphs>
  <Slides>14</Slides>
  <Notes>3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20" baseType="lpstr">
      <vt:lpstr>Arial</vt:lpstr>
      <vt:lpstr>Arial Unicode MS</vt:lpstr>
      <vt:lpstr>Calibri</vt:lpstr>
      <vt:lpstr>Lucida Sans Unicode</vt:lpstr>
      <vt:lpstr>Times New Roman</vt:lpstr>
      <vt:lpstr>Tema do Office</vt:lpstr>
      <vt:lpstr>Grupo Hospitalar Conceição  Serviço de Saúde Comunitária    </vt:lpstr>
      <vt:lpstr>Centro de Estudo e Pesquisa  em Atenção Primaria à Saúde- CepAPS</vt:lpstr>
      <vt:lpstr>Apresentação do PowerPoint</vt:lpstr>
      <vt:lpstr>Centro de Estudo e Pesquisa  em Atenção Primaria à Saúde- CepAPS</vt:lpstr>
      <vt:lpstr>Principais resultados da primeira pesquisa</vt:lpstr>
      <vt:lpstr>Principais resultados da primeira pesquisa</vt:lpstr>
      <vt:lpstr>Mestres e Doutores SSC </vt:lpstr>
      <vt:lpstr> Mestres e Doutores com tema de Condições Crônicas-2012-2017 </vt:lpstr>
      <vt:lpstr>TCCs e Condições Crônicas-2012-2017 </vt:lpstr>
      <vt:lpstr> CepAPS: Estudos e Pesquisas 2016-2018  </vt:lpstr>
      <vt:lpstr>Estudos e Pesquisas 2016-2018</vt:lpstr>
      <vt:lpstr>Estudos e Pesquisas 2016-2017 </vt:lpstr>
      <vt:lpstr>Desafios </vt:lpstr>
      <vt:lpstr>Integrantes do CepAPS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Grupo Hospitalar Conceição  Serviço de Saúde Comunitária</dc:title>
  <dc:creator>usuario</dc:creator>
  <cp:lastModifiedBy>Inaiara Bragante</cp:lastModifiedBy>
  <cp:revision>10</cp:revision>
  <dcterms:created xsi:type="dcterms:W3CDTF">2017-10-04T14:41:46Z</dcterms:created>
  <dcterms:modified xsi:type="dcterms:W3CDTF">2017-10-19T11:25:27Z</dcterms:modified>
</cp:coreProperties>
</file>